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Roboto"/>
      <p:regular r:id="rId21"/>
      <p:bold r:id="rId22"/>
      <p:italic r:id="rId23"/>
      <p:boldItalic r:id="rId24"/>
    </p:embeddedFont>
    <p:embeddedFont>
      <p:font typeface="Nunito"/>
      <p:regular r:id="rId25"/>
      <p:bold r:id="rId26"/>
      <p:italic r:id="rId27"/>
      <p:boldItalic r:id="rId28"/>
    </p:embeddedFont>
    <p:embeddedFont>
      <p:font typeface="Arial Narrow"/>
      <p:regular r:id="rId29"/>
      <p:bold r:id="rId30"/>
      <p:italic r:id="rId31"/>
      <p:boldItalic r:id="rId32"/>
    </p:embeddedFon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i05vVJz9duRrFjTRKNSgmf92Qt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rialNarrow-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ialNarrow-italic.fntdata"/><Relationship Id="rId30" Type="http://schemas.openxmlformats.org/officeDocument/2006/relationships/font" Target="fonts/ArialNarrow-bold.fntdata"/><Relationship Id="rId11" Type="http://schemas.openxmlformats.org/officeDocument/2006/relationships/slide" Target="slides/slide7.xml"/><Relationship Id="rId33" Type="http://schemas.openxmlformats.org/officeDocument/2006/relationships/font" Target="fonts/CenturyGothic-regular.fntdata"/><Relationship Id="rId10" Type="http://schemas.openxmlformats.org/officeDocument/2006/relationships/slide" Target="slides/slide6.xml"/><Relationship Id="rId32" Type="http://schemas.openxmlformats.org/officeDocument/2006/relationships/font" Target="fonts/ArialNarrow-boldItalic.fntdata"/><Relationship Id="rId13" Type="http://schemas.openxmlformats.org/officeDocument/2006/relationships/slide" Target="slides/slide9.xml"/><Relationship Id="rId35" Type="http://schemas.openxmlformats.org/officeDocument/2006/relationships/font" Target="fonts/CenturyGothic-italic.fntdata"/><Relationship Id="rId12" Type="http://schemas.openxmlformats.org/officeDocument/2006/relationships/slide" Target="slides/slide8.xml"/><Relationship Id="rId34" Type="http://schemas.openxmlformats.org/officeDocument/2006/relationships/font" Target="fonts/CenturyGothic-bold.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CenturyGothic-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1de77b006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301de77b006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1de77b006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301de77b006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1de77b006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g301de77b006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f7f7bd838c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2f7f7bd838c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068830da71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g3068830da71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eecc07110f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g2eecc07110f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ecc07110f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2eecc07110f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1de77b00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g301de77b00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1de77b006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g301de77b006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1de77b006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g301de77b006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1de77b00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301de77b006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1de77b006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g301de77b006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01de77b006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301de77b006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p:nvPr>
            <p:ph idx="2" type="pic"/>
          </p:nvPr>
        </p:nvSpPr>
        <p:spPr>
          <a:xfrm>
            <a:off x="5183188" y="987425"/>
            <a:ext cx="6172200" cy="4873625"/>
          </a:xfrm>
          <a:prstGeom prst="rect">
            <a:avLst/>
          </a:prstGeom>
          <a:noFill/>
          <a:ln>
            <a:noFill/>
          </a:ln>
        </p:spPr>
      </p:sp>
      <p:sp>
        <p:nvSpPr>
          <p:cNvPr id="64" name="Google Shape;64;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hyperlink" Target="https://tinyurl.com/FIT9136-PASS" TargetMode="External"/><Relationship Id="rId5" Type="http://schemas.openxmlformats.org/officeDocument/2006/relationships/image" Target="../media/image1.png"/><Relationship Id="rId6" Type="http://schemas.openxmlformats.org/officeDocument/2006/relationships/hyperlink" Target="https://tinyurl.com/leetcode-2d-matrix" TargetMode="External"/><Relationship Id="rId7" Type="http://schemas.openxmlformats.org/officeDocument/2006/relationships/hyperlink" Target="https://tinyurl.com/FIT9136-PASS" TargetMode="External"/><Relationship Id="rId8" Type="http://schemas.openxmlformats.org/officeDocument/2006/relationships/hyperlink" Target="https://tinyurl.com/leetcode-2d-matri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hyperlink" Target="https://www.youtube.com/watch?v=Ber2pi2C0j0&amp;t=2s&amp;ab_channel=NeetCode" TargetMode="External"/><Relationship Id="rId7"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image" Target="../media/image11.png"/></Relationships>
</file>

<file path=ppt/slides/_rels/slide14.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hyperlink" Target="https://github.com/chiefhaowang/PASS-Weekly.git" TargetMode="External"/><Relationship Id="rId13" Type="http://schemas.openxmlformats.org/officeDocument/2006/relationships/image" Target="../media/image14.png"/><Relationship Id="rId12"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hyperlink" Target="mailto:git@github.com" TargetMode="External"/><Relationship Id="rId5" Type="http://schemas.openxmlformats.org/officeDocument/2006/relationships/image" Target="../media/image1.png"/><Relationship Id="rId6" Type="http://schemas.openxmlformats.org/officeDocument/2006/relationships/hyperlink" Target="mailto:harry.wang1@monash.edu" TargetMode="External"/><Relationship Id="rId7" Type="http://schemas.openxmlformats.org/officeDocument/2006/relationships/hyperlink" Target="https://tinyurl.com/FIT9136-PASS" TargetMode="External"/><Relationship Id="rId8" Type="http://schemas.openxmlformats.org/officeDocument/2006/relationships/hyperlink" Target="https://github.com/chiefhaowang/PASS-Weekl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hyperlink" Target="https://github.com/chiefhaowang/PASS-Weekly.git" TargetMode="External"/><Relationship Id="rId13" Type="http://schemas.openxmlformats.org/officeDocument/2006/relationships/image" Target="../media/image14.png"/><Relationship Id="rId12"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hyperlink" Target="mailto:git@github.com" TargetMode="External"/><Relationship Id="rId5" Type="http://schemas.openxmlformats.org/officeDocument/2006/relationships/image" Target="../media/image1.png"/><Relationship Id="rId6" Type="http://schemas.openxmlformats.org/officeDocument/2006/relationships/hyperlink" Target="mailto:harry.wang1@monash.edu" TargetMode="External"/><Relationship Id="rId7" Type="http://schemas.openxmlformats.org/officeDocument/2006/relationships/hyperlink" Target="https://tinyurl.com/FIT9136-PASS" TargetMode="External"/><Relationship Id="rId8" Type="http://schemas.openxmlformats.org/officeDocument/2006/relationships/hyperlink" Target="https://github.com/chiefhaowang/PASS-Weekl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hyperlink" Target="https://tinyurl.com/binary-search11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hyperlink" Target="https://tinyurl.com/bubble-sort111" TargetMode="External"/><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hyperlink" Target="https://tinyurl.com/bubble-sort111" TargetMode="External"/><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hyperlink" Target="https://tinyurl.com/bubble-sort111" TargetMode="External"/><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hyperlink" Target="https://tinyurl.com/FIT9136-PASS" TargetMode="External"/><Relationship Id="rId7" Type="http://schemas.openxmlformats.org/officeDocument/2006/relationships/hyperlink" Target="https://tinyurl.com/FIT9136-PAS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txBox="1"/>
          <p:nvPr/>
        </p:nvSpPr>
        <p:spPr>
          <a:xfrm>
            <a:off x="455300" y="2865675"/>
            <a:ext cx="75780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b="1" i="0" lang="en-AU" sz="2400" u="none" cap="none" strike="noStrike">
                <a:solidFill>
                  <a:schemeClr val="dk1"/>
                </a:solidFill>
                <a:latin typeface="Century Gothic"/>
                <a:ea typeface="Century Gothic"/>
                <a:cs typeface="Century Gothic"/>
                <a:sym typeface="Century Gothic"/>
              </a:rPr>
              <a:t>Introduction to Python Library and Packages</a:t>
            </a:r>
            <a:endParaRPr b="0" i="0" sz="2800" u="none" cap="none" strike="noStrike">
              <a:solidFill>
                <a:srgbClr val="000000"/>
              </a:solidFill>
              <a:latin typeface="Arial Narrow"/>
              <a:ea typeface="Arial Narrow"/>
              <a:cs typeface="Arial Narrow"/>
              <a:sym typeface="Arial Narrow"/>
            </a:endParaRPr>
          </a:p>
        </p:txBody>
      </p:sp>
      <p:sp>
        <p:nvSpPr>
          <p:cNvPr id="85" name="Google Shape;85;p1"/>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lang="en-AU" sz="2000">
                <a:latin typeface="Arial Narrow"/>
                <a:ea typeface="Arial Narrow"/>
                <a:cs typeface="Arial Narrow"/>
                <a:sym typeface="Arial Narrow"/>
              </a:rPr>
              <a:t>30</a:t>
            </a:r>
            <a:r>
              <a:rPr b="0" baseline="30000" i="0" lang="en-AU" sz="2000" u="none" cap="none" strike="noStrike">
                <a:solidFill>
                  <a:srgbClr val="000000"/>
                </a:solidFill>
                <a:latin typeface="Arial Narrow"/>
                <a:ea typeface="Arial Narrow"/>
                <a:cs typeface="Arial Narrow"/>
                <a:sym typeface="Arial Narrow"/>
              </a:rPr>
              <a:t>th</a:t>
            </a:r>
            <a:r>
              <a:rPr b="0" i="0" lang="en-AU" sz="2000" u="none" cap="none" strike="noStrike">
                <a:solidFill>
                  <a:srgbClr val="000000"/>
                </a:solidFill>
                <a:latin typeface="Arial Narrow"/>
                <a:ea typeface="Arial Narrow"/>
                <a:cs typeface="Arial Narrow"/>
                <a:sym typeface="Arial Narrow"/>
              </a:rPr>
              <a:t> Sep 2024</a:t>
            </a:r>
            <a:endParaRPr b="0" i="0" sz="2000" u="none" cap="none" strike="noStrike">
              <a:solidFill>
                <a:srgbClr val="000000"/>
              </a:solidFill>
              <a:latin typeface="Arial Narrow"/>
              <a:ea typeface="Arial Narrow"/>
              <a:cs typeface="Arial Narrow"/>
              <a:sym typeface="Arial Narrow"/>
            </a:endParaRPr>
          </a:p>
        </p:txBody>
      </p:sp>
      <p:sp>
        <p:nvSpPr>
          <p:cNvPr id="86" name="Google Shape;86;p1"/>
          <p:cNvSpPr txBox="1"/>
          <p:nvPr/>
        </p:nvSpPr>
        <p:spPr>
          <a:xfrm>
            <a:off x="370183" y="2024471"/>
            <a:ext cx="60126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4500" u="none" cap="none" strike="noStrike">
                <a:solidFill>
                  <a:srgbClr val="006CAB"/>
                </a:solidFill>
                <a:latin typeface="Arial Narrow"/>
                <a:ea typeface="Arial Narrow"/>
                <a:cs typeface="Arial Narrow"/>
                <a:sym typeface="Arial Narrow"/>
              </a:rPr>
              <a:t>FIT9136 PASS WEEK 9</a:t>
            </a:r>
            <a:endParaRPr b="1" i="0" sz="4500" u="none" cap="none" strike="noStrike">
              <a:solidFill>
                <a:srgbClr val="006CAB"/>
              </a:solidFill>
              <a:latin typeface="Arial Narrow"/>
              <a:ea typeface="Arial Narrow"/>
              <a:cs typeface="Arial Narrow"/>
              <a:sym typeface="Arial Narrow"/>
            </a:endParaRPr>
          </a:p>
        </p:txBody>
      </p:sp>
      <p:sp>
        <p:nvSpPr>
          <p:cNvPr id="87" name="Google Shape;87;p1"/>
          <p:cNvSpPr txBox="1"/>
          <p:nvPr/>
        </p:nvSpPr>
        <p:spPr>
          <a:xfrm>
            <a:off x="370183" y="4909579"/>
            <a:ext cx="5649600" cy="76660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88" name="Google Shape;88;p1"/>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pic>
        <p:nvPicPr>
          <p:cNvPr id="194" name="Google Shape;194;g301de77b006_0_87"/>
          <p:cNvPicPr preferRelativeResize="0"/>
          <p:nvPr/>
        </p:nvPicPr>
        <p:blipFill rotWithShape="1">
          <a:blip r:embed="rId4">
            <a:alphaModFix/>
          </a:blip>
          <a:srcRect b="44137" l="0" r="0" t="44136"/>
          <a:stretch/>
        </p:blipFill>
        <p:spPr>
          <a:xfrm>
            <a:off x="0" y="5962650"/>
            <a:ext cx="12192000" cy="895351"/>
          </a:xfrm>
          <a:prstGeom prst="rect">
            <a:avLst/>
          </a:prstGeom>
          <a:noFill/>
          <a:ln>
            <a:noFill/>
          </a:ln>
        </p:spPr>
      </p:pic>
      <p:sp>
        <p:nvSpPr>
          <p:cNvPr id="195" name="Google Shape;195;g301de77b006_0_87"/>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Leetcode - warmup solution</a:t>
            </a:r>
            <a:endParaRPr b="1" i="0" sz="4200" u="none" cap="none" strike="noStrike">
              <a:solidFill>
                <a:srgbClr val="000000"/>
              </a:solidFill>
              <a:latin typeface="Arial Narrow"/>
              <a:ea typeface="Arial Narrow"/>
              <a:cs typeface="Arial Narrow"/>
              <a:sym typeface="Arial Narrow"/>
            </a:endParaRPr>
          </a:p>
        </p:txBody>
      </p:sp>
      <p:pic>
        <p:nvPicPr>
          <p:cNvPr id="196" name="Google Shape;196;g301de77b006_0_87"/>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97" name="Google Shape;197;g301de77b006_0_87"/>
          <p:cNvPicPr preferRelativeResize="0"/>
          <p:nvPr/>
        </p:nvPicPr>
        <p:blipFill>
          <a:blip r:embed="rId6">
            <a:alphaModFix/>
          </a:blip>
          <a:stretch>
            <a:fillRect/>
          </a:stretch>
        </p:blipFill>
        <p:spPr>
          <a:xfrm>
            <a:off x="1823275" y="1131775"/>
            <a:ext cx="8545451" cy="459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pic>
        <p:nvPicPr>
          <p:cNvPr id="202" name="Google Shape;202;g301de77b006_0_72"/>
          <p:cNvPicPr preferRelativeResize="0"/>
          <p:nvPr/>
        </p:nvPicPr>
        <p:blipFill rotWithShape="1">
          <a:blip r:embed="rId4">
            <a:alphaModFix/>
          </a:blip>
          <a:srcRect b="44137" l="0" r="0" t="44136"/>
          <a:stretch/>
        </p:blipFill>
        <p:spPr>
          <a:xfrm>
            <a:off x="0" y="5962650"/>
            <a:ext cx="12192000" cy="895351"/>
          </a:xfrm>
          <a:prstGeom prst="rect">
            <a:avLst/>
          </a:prstGeom>
          <a:noFill/>
          <a:ln>
            <a:noFill/>
          </a:ln>
        </p:spPr>
      </p:pic>
      <p:sp>
        <p:nvSpPr>
          <p:cNvPr id="203" name="Google Shape;203;g301de77b006_0_72"/>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Leetcode - 74</a:t>
            </a:r>
            <a:endParaRPr b="1" i="0" sz="4200" u="none" cap="none" strike="noStrike">
              <a:solidFill>
                <a:srgbClr val="000000"/>
              </a:solidFill>
              <a:latin typeface="Arial Narrow"/>
              <a:ea typeface="Arial Narrow"/>
              <a:cs typeface="Arial Narrow"/>
              <a:sym typeface="Arial Narrow"/>
            </a:endParaRPr>
          </a:p>
        </p:txBody>
      </p:sp>
      <p:pic>
        <p:nvPicPr>
          <p:cNvPr id="204" name="Google Shape;204;g301de77b006_0_72"/>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205" name="Google Shape;205;g301de77b006_0_72"/>
          <p:cNvSpPr txBox="1"/>
          <p:nvPr/>
        </p:nvSpPr>
        <p:spPr>
          <a:xfrm>
            <a:off x="306050" y="1458725"/>
            <a:ext cx="11092200" cy="4079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AU" sz="2200"/>
              <a:t>Code Challenge Description: </a:t>
            </a:r>
            <a:r>
              <a:rPr lang="en-AU" sz="2200" u="sng">
                <a:solidFill>
                  <a:schemeClr val="hlink"/>
                </a:solidFill>
                <a:hlinkClick r:id="rId6"/>
              </a:rPr>
              <a:t>https://tinyurl.com/leetcode-2d-matrix</a:t>
            </a:r>
            <a:endParaRPr sz="2200"/>
          </a:p>
          <a:p>
            <a:pPr indent="0" lvl="0" marL="0" rtl="0" algn="l">
              <a:lnSpc>
                <a:spcPct val="150000"/>
              </a:lnSpc>
              <a:spcBef>
                <a:spcPts val="0"/>
              </a:spcBef>
              <a:spcAft>
                <a:spcPts val="0"/>
              </a:spcAft>
              <a:buNone/>
            </a:pPr>
            <a:r>
              <a:rPr lang="en-AU" sz="2200"/>
              <a:t>Base code: </a:t>
            </a:r>
            <a:r>
              <a:rPr lang="en-AU" sz="2200" u="sng">
                <a:solidFill>
                  <a:schemeClr val="hlink"/>
                </a:solidFill>
                <a:hlinkClick r:id="rId7"/>
              </a:rPr>
              <a:t>https://tinyurl.com/FIT9136-PASS</a:t>
            </a:r>
            <a:r>
              <a:rPr lang="en-AU" sz="2200">
                <a:solidFill>
                  <a:schemeClr val="dk1"/>
                </a:solidFill>
              </a:rPr>
              <a:t>/week10/search_2d_matrix.py</a:t>
            </a:r>
            <a:endParaRPr sz="2200"/>
          </a:p>
          <a:p>
            <a:pPr indent="0" lvl="0" marL="0" rtl="0" algn="l">
              <a:lnSpc>
                <a:spcPct val="150000"/>
              </a:lnSpc>
              <a:spcBef>
                <a:spcPts val="0"/>
              </a:spcBef>
              <a:spcAft>
                <a:spcPts val="0"/>
              </a:spcAft>
              <a:buNone/>
            </a:pPr>
            <a:r>
              <a:rPr lang="en-AU" sz="2200"/>
              <a:t>Check Result: </a:t>
            </a:r>
            <a:r>
              <a:rPr lang="en-AU" sz="2200" u="sng">
                <a:solidFill>
                  <a:schemeClr val="hlink"/>
                </a:solidFill>
                <a:hlinkClick r:id="rId8"/>
              </a:rPr>
              <a:t>https://tinyurl.com/leetcode-2d-matrix</a:t>
            </a:r>
            <a:endParaRPr sz="2200"/>
          </a:p>
          <a:p>
            <a:pPr indent="0" lvl="0" marL="0" rtl="0" algn="l">
              <a:lnSpc>
                <a:spcPct val="150000"/>
              </a:lnSpc>
              <a:spcBef>
                <a:spcPts val="0"/>
              </a:spcBef>
              <a:spcAft>
                <a:spcPts val="0"/>
              </a:spcAft>
              <a:buNone/>
            </a:pPr>
            <a:r>
              <a:t/>
            </a:r>
            <a:endParaRPr sz="2200"/>
          </a:p>
          <a:p>
            <a:pPr indent="0" lvl="0" marL="0" rtl="0" algn="l">
              <a:lnSpc>
                <a:spcPct val="150000"/>
              </a:lnSpc>
              <a:spcBef>
                <a:spcPts val="0"/>
              </a:spcBef>
              <a:spcAft>
                <a:spcPts val="0"/>
              </a:spcAft>
              <a:buNone/>
            </a:pPr>
            <a:r>
              <a:rPr lang="en-AU" sz="2200"/>
              <a:t>Solution: </a:t>
            </a:r>
            <a:r>
              <a:rPr lang="en-AU" sz="2200" u="sng">
                <a:solidFill>
                  <a:schemeClr val="hlink"/>
                </a:solidFill>
                <a:hlinkClick r:id="rId9"/>
              </a:rPr>
              <a:t>https://tinyurl.com/FIT9136-PASS</a:t>
            </a:r>
            <a:r>
              <a:rPr lang="en-AU" sz="2200">
                <a:solidFill>
                  <a:schemeClr val="dk1"/>
                </a:solidFill>
              </a:rPr>
              <a:t>/week10/search_2d_matrix_solution.py</a:t>
            </a:r>
            <a:endParaRPr sz="2200"/>
          </a:p>
          <a:p>
            <a:pPr indent="0" lvl="0" marL="0" rtl="0" algn="l">
              <a:lnSpc>
                <a:spcPct val="150000"/>
              </a:lnSpc>
              <a:spcBef>
                <a:spcPts val="0"/>
              </a:spcBef>
              <a:spcAft>
                <a:spcPts val="0"/>
              </a:spcAft>
              <a:buNone/>
            </a:pPr>
            <a:r>
              <a:rPr lang="en-AU" sz="2200"/>
              <a:t>The use of Chatgpt: </a:t>
            </a:r>
            <a:endParaRPr sz="2200"/>
          </a:p>
          <a:p>
            <a:pPr indent="-368300" lvl="0" marL="914400" rtl="0" algn="l">
              <a:lnSpc>
                <a:spcPct val="150000"/>
              </a:lnSpc>
              <a:spcBef>
                <a:spcPts val="0"/>
              </a:spcBef>
              <a:spcAft>
                <a:spcPts val="0"/>
              </a:spcAft>
              <a:buSzPts val="2200"/>
              <a:buChar char="●"/>
            </a:pPr>
            <a:r>
              <a:rPr lang="en-AU" sz="2200"/>
              <a:t>Search</a:t>
            </a:r>
            <a:r>
              <a:rPr lang="en-AU" sz="2200"/>
              <a:t> for the function to use</a:t>
            </a:r>
            <a:endParaRPr sz="2200"/>
          </a:p>
          <a:p>
            <a:pPr indent="-368300" lvl="0" marL="914400" rtl="0" algn="l">
              <a:lnSpc>
                <a:spcPct val="150000"/>
              </a:lnSpc>
              <a:spcBef>
                <a:spcPts val="0"/>
              </a:spcBef>
              <a:spcAft>
                <a:spcPts val="0"/>
              </a:spcAft>
              <a:buSzPts val="2200"/>
              <a:buChar char="●"/>
            </a:pPr>
            <a:r>
              <a:rPr lang="en-AU" sz="2200"/>
              <a:t>Get clues of problem solving</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pic>
        <p:nvPicPr>
          <p:cNvPr id="210" name="Google Shape;210;g301de77b006_0_78"/>
          <p:cNvPicPr preferRelativeResize="0"/>
          <p:nvPr/>
        </p:nvPicPr>
        <p:blipFill rotWithShape="1">
          <a:blip r:embed="rId4">
            <a:alphaModFix/>
          </a:blip>
          <a:srcRect b="44137" l="0" r="0" t="44136"/>
          <a:stretch/>
        </p:blipFill>
        <p:spPr>
          <a:xfrm>
            <a:off x="0" y="5962650"/>
            <a:ext cx="12192000" cy="895351"/>
          </a:xfrm>
          <a:prstGeom prst="rect">
            <a:avLst/>
          </a:prstGeom>
          <a:noFill/>
          <a:ln>
            <a:noFill/>
          </a:ln>
        </p:spPr>
      </p:pic>
      <p:sp>
        <p:nvSpPr>
          <p:cNvPr id="211" name="Google Shape;211;g301de77b006_0_78"/>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Leetcode - solution</a:t>
            </a:r>
            <a:endParaRPr b="1" i="0" sz="4200" u="none" cap="none" strike="noStrike">
              <a:solidFill>
                <a:srgbClr val="000000"/>
              </a:solidFill>
              <a:latin typeface="Arial Narrow"/>
              <a:ea typeface="Arial Narrow"/>
              <a:cs typeface="Arial Narrow"/>
              <a:sym typeface="Arial Narrow"/>
            </a:endParaRPr>
          </a:p>
        </p:txBody>
      </p:sp>
      <p:pic>
        <p:nvPicPr>
          <p:cNvPr id="212" name="Google Shape;212;g301de77b006_0_78"/>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213" name="Google Shape;213;g301de77b006_0_78"/>
          <p:cNvSpPr txBox="1"/>
          <p:nvPr/>
        </p:nvSpPr>
        <p:spPr>
          <a:xfrm>
            <a:off x="40525" y="2188075"/>
            <a:ext cx="5064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800">
                <a:solidFill>
                  <a:schemeClr val="dk1"/>
                </a:solidFill>
                <a:latin typeface="Calibri"/>
                <a:ea typeface="Calibri"/>
                <a:cs typeface="Calibri"/>
                <a:sym typeface="Calibri"/>
              </a:rPr>
              <a:t>Youtube Videos: </a:t>
            </a:r>
            <a:r>
              <a:rPr lang="en-AU" sz="2800" u="sng">
                <a:solidFill>
                  <a:schemeClr val="hlink"/>
                </a:solidFill>
                <a:latin typeface="Calibri"/>
                <a:ea typeface="Calibri"/>
                <a:cs typeface="Calibri"/>
                <a:sym typeface="Calibri"/>
                <a:hlinkClick r:id="rId6"/>
              </a:rPr>
              <a:t>https://www.youtube.com/watch?v=Ber2pi2C0j0&amp;t=2s&amp;ab_channel=NeetCode</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214" name="Google Shape;214;g301de77b006_0_78"/>
          <p:cNvPicPr preferRelativeResize="0"/>
          <p:nvPr/>
        </p:nvPicPr>
        <p:blipFill>
          <a:blip r:embed="rId7">
            <a:alphaModFix/>
          </a:blip>
          <a:stretch>
            <a:fillRect/>
          </a:stretch>
        </p:blipFill>
        <p:spPr>
          <a:xfrm>
            <a:off x="5105417" y="265500"/>
            <a:ext cx="7089158" cy="5516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pic>
        <p:nvPicPr>
          <p:cNvPr id="219" name="Google Shape;219;g2f7f7bd838c_0_27"/>
          <p:cNvPicPr preferRelativeResize="0"/>
          <p:nvPr/>
        </p:nvPicPr>
        <p:blipFill rotWithShape="1">
          <a:blip r:embed="rId4">
            <a:alphaModFix/>
          </a:blip>
          <a:srcRect b="44137" l="0" r="0" t="44137"/>
          <a:stretch/>
        </p:blipFill>
        <p:spPr>
          <a:xfrm>
            <a:off x="0" y="5962650"/>
            <a:ext cx="12192000" cy="895351"/>
          </a:xfrm>
          <a:prstGeom prst="rect">
            <a:avLst/>
          </a:prstGeom>
          <a:noFill/>
          <a:ln>
            <a:noFill/>
          </a:ln>
        </p:spPr>
      </p:pic>
      <p:sp>
        <p:nvSpPr>
          <p:cNvPr id="220" name="Google Shape;220;g2f7f7bd838c_0_27"/>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Let’s see what we got today</a:t>
            </a:r>
            <a:endParaRPr b="1" i="0" sz="4200" u="none" cap="none" strike="noStrike">
              <a:solidFill>
                <a:srgbClr val="000000"/>
              </a:solidFill>
              <a:latin typeface="Arial Narrow"/>
              <a:ea typeface="Arial Narrow"/>
              <a:cs typeface="Arial Narrow"/>
              <a:sym typeface="Arial Narrow"/>
            </a:endParaRPr>
          </a:p>
        </p:txBody>
      </p:sp>
      <p:pic>
        <p:nvPicPr>
          <p:cNvPr id="221" name="Google Shape;221;g2f7f7bd838c_0_27"/>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222" name="Google Shape;222;g2f7f7bd838c_0_27"/>
          <p:cNvPicPr preferRelativeResize="0"/>
          <p:nvPr/>
        </p:nvPicPr>
        <p:blipFill rotWithShape="1">
          <a:blip r:embed="rId6">
            <a:alphaModFix/>
          </a:blip>
          <a:srcRect b="0" l="0" r="0" t="0"/>
          <a:stretch/>
        </p:blipFill>
        <p:spPr>
          <a:xfrm>
            <a:off x="6942075" y="823414"/>
            <a:ext cx="4601113" cy="4746850"/>
          </a:xfrm>
          <a:prstGeom prst="rect">
            <a:avLst/>
          </a:prstGeom>
          <a:noFill/>
          <a:ln>
            <a:noFill/>
          </a:ln>
        </p:spPr>
      </p:pic>
      <p:sp>
        <p:nvSpPr>
          <p:cNvPr id="223" name="Google Shape;223;g2f7f7bd838c_0_27"/>
          <p:cNvSpPr txBox="1"/>
          <p:nvPr/>
        </p:nvSpPr>
        <p:spPr>
          <a:xfrm>
            <a:off x="435575" y="2889050"/>
            <a:ext cx="5835000" cy="6156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00000"/>
              </a:lnSpc>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How to use searching and sorting</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pic>
        <p:nvPicPr>
          <p:cNvPr id="228" name="Google Shape;228;g3068830da71_0_4"/>
          <p:cNvPicPr preferRelativeResize="0"/>
          <p:nvPr/>
        </p:nvPicPr>
        <p:blipFill rotWithShape="1">
          <a:blip r:embed="rId4">
            <a:alphaModFix/>
          </a:blip>
          <a:srcRect b="44137" l="0" r="0" t="44138"/>
          <a:stretch/>
        </p:blipFill>
        <p:spPr>
          <a:xfrm>
            <a:off x="0" y="5962650"/>
            <a:ext cx="12192000" cy="895351"/>
          </a:xfrm>
          <a:prstGeom prst="rect">
            <a:avLst/>
          </a:prstGeom>
          <a:noFill/>
          <a:ln>
            <a:noFill/>
          </a:ln>
        </p:spPr>
      </p:pic>
      <p:sp>
        <p:nvSpPr>
          <p:cNvPr id="229" name="Google Shape;229;g3068830da71_0_4"/>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Attendance &amp; Resources</a:t>
            </a:r>
            <a:endParaRPr b="1" i="0" sz="4200" u="none" cap="none" strike="noStrike">
              <a:solidFill>
                <a:srgbClr val="000000"/>
              </a:solidFill>
              <a:latin typeface="Arial Narrow"/>
              <a:ea typeface="Arial Narrow"/>
              <a:cs typeface="Arial Narrow"/>
              <a:sym typeface="Arial Narrow"/>
            </a:endParaRPr>
          </a:p>
        </p:txBody>
      </p:sp>
      <p:pic>
        <p:nvPicPr>
          <p:cNvPr id="230" name="Google Shape;230;g3068830da71_0_4"/>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231" name="Google Shape;231;g3068830da71_0_4"/>
          <p:cNvSpPr txBox="1"/>
          <p:nvPr/>
        </p:nvSpPr>
        <p:spPr>
          <a:xfrm>
            <a:off x="771700" y="1063400"/>
            <a:ext cx="11194500" cy="1720200"/>
          </a:xfrm>
          <a:prstGeom prst="rect">
            <a:avLst/>
          </a:prstGeom>
          <a:noFill/>
          <a:ln>
            <a:noFill/>
          </a:ln>
        </p:spPr>
        <p:txBody>
          <a:bodyPr anchorCtr="0" anchor="t" bIns="45700" lIns="91425" spcFirstLastPara="1" rIns="91425" wrap="square" tIns="45700">
            <a:normAutofit/>
          </a:bodyPr>
          <a:lstStyle/>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Any questions? Email me: </a:t>
            </a:r>
            <a:r>
              <a:rPr b="0" i="0" lang="en-AU" sz="1900" u="sng" cap="none" strike="noStrike">
                <a:solidFill>
                  <a:schemeClr val="hlink"/>
                </a:solidFill>
                <a:latin typeface="Nunito"/>
                <a:ea typeface="Nunito"/>
                <a:cs typeface="Nunito"/>
                <a:sym typeface="Nunito"/>
                <a:hlinkClick r:id="rId6"/>
              </a:rPr>
              <a:t>harry.wang1@monash.edu</a:t>
            </a:r>
            <a:endParaRPr b="0"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Also find the drive to receive the weekly slides: </a:t>
            </a:r>
            <a:r>
              <a:rPr b="0" i="0" lang="en-AU" sz="1900" u="sng" cap="none" strike="noStrike">
                <a:solidFill>
                  <a:schemeClr val="hlink"/>
                </a:solidFill>
                <a:latin typeface="Nunito"/>
                <a:ea typeface="Nunito"/>
                <a:cs typeface="Nunito"/>
                <a:sym typeface="Nunito"/>
                <a:hlinkClick r:id="rId7"/>
              </a:rPr>
              <a:t>https://tinyurl.com/FIT9136-PASS</a:t>
            </a:r>
            <a:endParaRPr b="0" i="0" sz="1900" u="none" cap="none" strike="noStrike">
              <a:solidFill>
                <a:srgbClr val="000000"/>
              </a:solidFill>
              <a:latin typeface="Calibri"/>
              <a:ea typeface="Calibri"/>
              <a:cs typeface="Calibri"/>
              <a:sym typeface="Calibri"/>
            </a:endParaRPr>
          </a:p>
          <a:p>
            <a:pPr indent="-349280" lvl="0" marL="457200" marR="0" rtl="0" algn="l">
              <a:lnSpc>
                <a:spcPct val="115000"/>
              </a:lnSpc>
              <a:spcBef>
                <a:spcPts val="0"/>
              </a:spcBef>
              <a:spcAft>
                <a:spcPts val="0"/>
              </a:spcAft>
              <a:buClr>
                <a:srgbClr val="000000"/>
              </a:buClr>
              <a:buSzPts val="1900"/>
              <a:buFont typeface="Nunito"/>
              <a:buChar char="●"/>
            </a:pPr>
            <a:r>
              <a:rPr b="0" i="0" lang="en-AU" sz="1900" u="none" cap="none" strike="noStrike">
                <a:solidFill>
                  <a:srgbClr val="000000"/>
                </a:solidFill>
                <a:latin typeface="Nunito"/>
                <a:ea typeface="Nunito"/>
                <a:cs typeface="Nunito"/>
                <a:sym typeface="Nunito"/>
              </a:rPr>
              <a:t>Want to have GitHub Repo to access them?  </a:t>
            </a:r>
            <a:r>
              <a:rPr b="0" i="0" lang="en-AU" sz="1800" u="none" cap="none" strike="noStrike">
                <a:solidFill>
                  <a:srgbClr val="000000"/>
                </a:solidFill>
                <a:latin typeface="Nunito"/>
                <a:ea typeface="Nunito"/>
                <a:cs typeface="Nunito"/>
                <a:sym typeface="Nunito"/>
              </a:rPr>
              <a:t>GitHub: </a:t>
            </a:r>
            <a:r>
              <a:rPr b="0" i="0" lang="en-AU" sz="1800" u="sng" cap="none" strike="noStrike">
                <a:solidFill>
                  <a:schemeClr val="hlink"/>
                </a:solidFill>
                <a:latin typeface="Nunito"/>
                <a:ea typeface="Nunito"/>
                <a:cs typeface="Nunito"/>
                <a:sym typeface="Nunito"/>
                <a:hlinkClick r:id="rId8"/>
              </a:rPr>
              <a:t>https://github.com/chiefhaowang/PASS-Weekly</a:t>
            </a:r>
            <a:endParaRPr b="0" i="0" sz="1800" u="none" cap="none" strike="noStrike">
              <a:solidFill>
                <a:srgbClr val="000000"/>
              </a:solidFill>
              <a:latin typeface="Nunito"/>
              <a:ea typeface="Nunito"/>
              <a:cs typeface="Nunito"/>
              <a:sym typeface="Nunito"/>
            </a:endParaRPr>
          </a:p>
          <a:p>
            <a:pPr indent="-336550" lvl="0" marL="914400" marR="0" rtl="0" algn="l">
              <a:lnSpc>
                <a:spcPct val="115000"/>
              </a:lnSpc>
              <a:spcBef>
                <a:spcPts val="0"/>
              </a:spcBef>
              <a:spcAft>
                <a:spcPts val="0"/>
              </a:spcAft>
              <a:buClr>
                <a:srgbClr val="000000"/>
              </a:buClr>
              <a:buSzPts val="1700"/>
              <a:buFont typeface="Nunito"/>
              <a:buAutoNum type="arabicPeriod"/>
            </a:pPr>
            <a:r>
              <a:rPr b="0" i="0" lang="en-AU" sz="1700" u="none" cap="none" strike="noStrike">
                <a:solidFill>
                  <a:srgbClr val="000000"/>
                </a:solidFill>
                <a:latin typeface="Nunito"/>
                <a:ea typeface="Nunito"/>
                <a:cs typeface="Nunito"/>
                <a:sym typeface="Nunito"/>
              </a:rPr>
              <a:t>SSH: </a:t>
            </a:r>
            <a:r>
              <a:rPr b="0" i="0" lang="en-AU" sz="1700" u="sng" cap="none" strike="noStrike">
                <a:solidFill>
                  <a:schemeClr val="hlink"/>
                </a:solidFill>
                <a:latin typeface="Nunito"/>
                <a:ea typeface="Nunito"/>
                <a:cs typeface="Nunito"/>
                <a:sym typeface="Nunito"/>
                <a:hlinkClick r:id="rId9"/>
              </a:rPr>
              <a:t>git@github.com:chiefhaowang/PASS-Weekly.git</a:t>
            </a:r>
            <a:endParaRPr b="0" i="0" sz="1700" u="none" cap="none" strike="noStrike">
              <a:solidFill>
                <a:srgbClr val="000000"/>
              </a:solidFill>
              <a:latin typeface="Nunito"/>
              <a:ea typeface="Nunito"/>
              <a:cs typeface="Nunito"/>
              <a:sym typeface="Nunito"/>
            </a:endParaRPr>
          </a:p>
          <a:p>
            <a:pPr indent="-336550" lvl="0" marL="914400" marR="0" rtl="0" algn="l">
              <a:lnSpc>
                <a:spcPct val="115000"/>
              </a:lnSpc>
              <a:spcBef>
                <a:spcPts val="0"/>
              </a:spcBef>
              <a:spcAft>
                <a:spcPts val="0"/>
              </a:spcAft>
              <a:buClr>
                <a:srgbClr val="000000"/>
              </a:buClr>
              <a:buSzPts val="1700"/>
              <a:buFont typeface="Nunito"/>
              <a:buAutoNum type="arabicPeriod"/>
            </a:pPr>
            <a:r>
              <a:rPr b="0" i="0" lang="en-AU" sz="1700" u="none" cap="none" strike="noStrike">
                <a:solidFill>
                  <a:srgbClr val="000000"/>
                </a:solidFill>
                <a:latin typeface="Nunito"/>
                <a:ea typeface="Nunito"/>
                <a:cs typeface="Nunito"/>
                <a:sym typeface="Nunito"/>
              </a:rPr>
              <a:t>HTTPS: </a:t>
            </a:r>
            <a:r>
              <a:rPr b="0" i="0" lang="en-AU" sz="1700" u="sng" cap="none" strike="noStrike">
                <a:solidFill>
                  <a:schemeClr val="hlink"/>
                </a:solidFill>
                <a:latin typeface="Nunito"/>
                <a:ea typeface="Nunito"/>
                <a:cs typeface="Nunito"/>
                <a:sym typeface="Nunito"/>
                <a:hlinkClick r:id="rId10"/>
              </a:rPr>
              <a:t>https://github.com/chiefhaowang/PASS-Weekly.git</a:t>
            </a:r>
            <a:endParaRPr b="0" i="0" sz="1700" u="none" cap="none" strike="noStrike">
              <a:solidFill>
                <a:srgbClr val="000000"/>
              </a:solidFill>
              <a:latin typeface="Nunito"/>
              <a:ea typeface="Nunito"/>
              <a:cs typeface="Nunito"/>
              <a:sym typeface="Nunito"/>
            </a:endParaRPr>
          </a:p>
        </p:txBody>
      </p:sp>
      <p:sp>
        <p:nvSpPr>
          <p:cNvPr id="232" name="Google Shape;232;g3068830da71_0_4"/>
          <p:cNvSpPr txBox="1"/>
          <p:nvPr/>
        </p:nvSpPr>
        <p:spPr>
          <a:xfrm>
            <a:off x="1450813" y="2783600"/>
            <a:ext cx="179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Monday 2-3pm</a:t>
            </a:r>
            <a:endParaRPr b="1" i="0" sz="2000" u="none" cap="none" strike="noStrike">
              <a:solidFill>
                <a:schemeClr val="dk1"/>
              </a:solidFill>
              <a:latin typeface="Calibri"/>
              <a:ea typeface="Calibri"/>
              <a:cs typeface="Calibri"/>
              <a:sym typeface="Calibri"/>
            </a:endParaRPr>
          </a:p>
        </p:txBody>
      </p:sp>
      <p:sp>
        <p:nvSpPr>
          <p:cNvPr id="233" name="Google Shape;233;g3068830da71_0_4"/>
          <p:cNvSpPr txBox="1"/>
          <p:nvPr/>
        </p:nvSpPr>
        <p:spPr>
          <a:xfrm>
            <a:off x="5273025" y="2783600"/>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9-10am</a:t>
            </a:r>
            <a:endParaRPr b="1" i="0" sz="2000" u="none" cap="none" strike="noStrike">
              <a:solidFill>
                <a:schemeClr val="dk1"/>
              </a:solidFill>
              <a:latin typeface="Calibri"/>
              <a:ea typeface="Calibri"/>
              <a:cs typeface="Calibri"/>
              <a:sym typeface="Calibri"/>
            </a:endParaRPr>
          </a:p>
        </p:txBody>
      </p:sp>
      <p:sp>
        <p:nvSpPr>
          <p:cNvPr id="234" name="Google Shape;234;g3068830da71_0_4"/>
          <p:cNvSpPr txBox="1"/>
          <p:nvPr/>
        </p:nvSpPr>
        <p:spPr>
          <a:xfrm>
            <a:off x="9090150" y="272112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4-5pm</a:t>
            </a:r>
            <a:endParaRPr b="1" i="0" sz="2000" u="none" cap="none" strike="noStrike">
              <a:solidFill>
                <a:schemeClr val="dk1"/>
              </a:solidFill>
              <a:latin typeface="Calibri"/>
              <a:ea typeface="Calibri"/>
              <a:cs typeface="Calibri"/>
              <a:sym typeface="Calibri"/>
            </a:endParaRPr>
          </a:p>
        </p:txBody>
      </p:sp>
      <p:pic>
        <p:nvPicPr>
          <p:cNvPr id="235" name="Google Shape;235;g3068830da71_0_4"/>
          <p:cNvPicPr preferRelativeResize="0"/>
          <p:nvPr/>
        </p:nvPicPr>
        <p:blipFill>
          <a:blip r:embed="rId11">
            <a:alphaModFix/>
          </a:blip>
          <a:stretch>
            <a:fillRect/>
          </a:stretch>
        </p:blipFill>
        <p:spPr>
          <a:xfrm>
            <a:off x="1121863" y="3321788"/>
            <a:ext cx="2453727" cy="2444124"/>
          </a:xfrm>
          <a:prstGeom prst="rect">
            <a:avLst/>
          </a:prstGeom>
          <a:noFill/>
          <a:ln>
            <a:noFill/>
          </a:ln>
        </p:spPr>
      </p:pic>
      <p:pic>
        <p:nvPicPr>
          <p:cNvPr id="236" name="Google Shape;236;g3068830da71_0_4"/>
          <p:cNvPicPr preferRelativeResize="0"/>
          <p:nvPr/>
        </p:nvPicPr>
        <p:blipFill>
          <a:blip r:embed="rId12">
            <a:alphaModFix/>
          </a:blip>
          <a:stretch>
            <a:fillRect/>
          </a:stretch>
        </p:blipFill>
        <p:spPr>
          <a:xfrm>
            <a:off x="5013238" y="3276188"/>
            <a:ext cx="2444124" cy="2444124"/>
          </a:xfrm>
          <a:prstGeom prst="rect">
            <a:avLst/>
          </a:prstGeom>
          <a:noFill/>
          <a:ln>
            <a:noFill/>
          </a:ln>
        </p:spPr>
      </p:pic>
      <p:pic>
        <p:nvPicPr>
          <p:cNvPr id="237" name="Google Shape;237;g3068830da71_0_4"/>
          <p:cNvPicPr preferRelativeResize="0"/>
          <p:nvPr/>
        </p:nvPicPr>
        <p:blipFill>
          <a:blip r:embed="rId13">
            <a:alphaModFix/>
          </a:blip>
          <a:stretch>
            <a:fillRect/>
          </a:stretch>
        </p:blipFill>
        <p:spPr>
          <a:xfrm>
            <a:off x="8794587" y="3276188"/>
            <a:ext cx="2439369" cy="2444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g2eecc07110f_0_88"/>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lang="en-AU" sz="2000">
                <a:solidFill>
                  <a:schemeClr val="dk1"/>
                </a:solidFill>
                <a:latin typeface="Arial Narrow"/>
                <a:ea typeface="Arial Narrow"/>
                <a:cs typeface="Arial Narrow"/>
                <a:sym typeface="Arial Narrow"/>
              </a:rPr>
              <a:t>30</a:t>
            </a:r>
            <a:r>
              <a:rPr b="0" baseline="30000" i="0" lang="en-AU" sz="2000" u="none" cap="none" strike="noStrike">
                <a:solidFill>
                  <a:schemeClr val="dk1"/>
                </a:solidFill>
                <a:latin typeface="Arial Narrow"/>
                <a:ea typeface="Arial Narrow"/>
                <a:cs typeface="Arial Narrow"/>
                <a:sym typeface="Arial Narrow"/>
              </a:rPr>
              <a:t>th</a:t>
            </a:r>
            <a:r>
              <a:rPr b="0" i="0" lang="en-AU" sz="2000" u="none" cap="none" strike="noStrike">
                <a:solidFill>
                  <a:schemeClr val="dk1"/>
                </a:solidFill>
                <a:latin typeface="Arial Narrow"/>
                <a:ea typeface="Arial Narrow"/>
                <a:cs typeface="Arial Narrow"/>
                <a:sym typeface="Arial Narrow"/>
              </a:rPr>
              <a:t> Sep 2024</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Narrow"/>
              <a:ea typeface="Arial Narrow"/>
              <a:cs typeface="Arial Narrow"/>
              <a:sym typeface="Arial Narrow"/>
            </a:endParaRPr>
          </a:p>
        </p:txBody>
      </p:sp>
      <p:sp>
        <p:nvSpPr>
          <p:cNvPr id="243" name="Google Shape;243;g2eecc07110f_0_88"/>
          <p:cNvSpPr txBox="1"/>
          <p:nvPr/>
        </p:nvSpPr>
        <p:spPr>
          <a:xfrm>
            <a:off x="370183" y="2024471"/>
            <a:ext cx="60126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8100" u="none" cap="none" strike="noStrike">
                <a:solidFill>
                  <a:srgbClr val="006CAB"/>
                </a:solidFill>
                <a:latin typeface="Arial Narrow"/>
                <a:ea typeface="Arial Narrow"/>
                <a:cs typeface="Arial Narrow"/>
                <a:sym typeface="Arial Narrow"/>
              </a:rPr>
              <a:t>Thank You</a:t>
            </a:r>
            <a:endParaRPr b="1" i="0" sz="8100" u="none" cap="none" strike="noStrike">
              <a:solidFill>
                <a:srgbClr val="006CAB"/>
              </a:solidFill>
              <a:latin typeface="Arial Narrow"/>
              <a:ea typeface="Arial Narrow"/>
              <a:cs typeface="Arial Narrow"/>
              <a:sym typeface="Arial Narrow"/>
            </a:endParaRPr>
          </a:p>
        </p:txBody>
      </p:sp>
      <p:sp>
        <p:nvSpPr>
          <p:cNvPr id="244" name="Google Shape;244;g2eecc07110f_0_88"/>
          <p:cNvSpPr txBox="1"/>
          <p:nvPr/>
        </p:nvSpPr>
        <p:spPr>
          <a:xfrm>
            <a:off x="370183" y="4909579"/>
            <a:ext cx="5649600" cy="76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245" name="Google Shape;245;g2eecc07110f_0_88"/>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246" name="Google Shape;246;g2eecc07110f_0_88"/>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g2eecc07110f_0_97"/>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lang="en-AU" sz="2000">
                <a:solidFill>
                  <a:schemeClr val="dk1"/>
                </a:solidFill>
                <a:latin typeface="Arial Narrow"/>
                <a:ea typeface="Arial Narrow"/>
                <a:cs typeface="Arial Narrow"/>
                <a:sym typeface="Arial Narrow"/>
              </a:rPr>
              <a:t>30</a:t>
            </a:r>
            <a:r>
              <a:rPr b="0" baseline="30000" i="0" lang="en-AU" sz="2000" u="none" cap="none" strike="noStrike">
                <a:solidFill>
                  <a:schemeClr val="dk1"/>
                </a:solidFill>
                <a:latin typeface="Arial Narrow"/>
                <a:ea typeface="Arial Narrow"/>
                <a:cs typeface="Arial Narrow"/>
                <a:sym typeface="Arial Narrow"/>
              </a:rPr>
              <a:t>th</a:t>
            </a:r>
            <a:r>
              <a:rPr b="0" i="0" lang="en-AU" sz="2000" u="none" cap="none" strike="noStrike">
                <a:solidFill>
                  <a:schemeClr val="dk1"/>
                </a:solidFill>
                <a:latin typeface="Arial Narrow"/>
                <a:ea typeface="Arial Narrow"/>
                <a:cs typeface="Arial Narrow"/>
                <a:sym typeface="Arial Narrow"/>
              </a:rPr>
              <a:t> Sep 2024</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Narrow"/>
              <a:ea typeface="Arial Narrow"/>
              <a:cs typeface="Arial Narrow"/>
              <a:sym typeface="Arial Narrow"/>
            </a:endParaRPr>
          </a:p>
        </p:txBody>
      </p:sp>
      <p:sp>
        <p:nvSpPr>
          <p:cNvPr id="252" name="Google Shape;252;g2eecc07110f_0_97"/>
          <p:cNvSpPr txBox="1"/>
          <p:nvPr/>
        </p:nvSpPr>
        <p:spPr>
          <a:xfrm>
            <a:off x="370475" y="2186576"/>
            <a:ext cx="6822000" cy="148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6100" u="none" cap="none" strike="noStrike">
                <a:solidFill>
                  <a:srgbClr val="006CAB"/>
                </a:solidFill>
                <a:latin typeface="Arial Narrow"/>
                <a:ea typeface="Arial Narrow"/>
                <a:cs typeface="Arial Narrow"/>
                <a:sym typeface="Arial Narrow"/>
              </a:rPr>
              <a:t>Questions &amp; Answers</a:t>
            </a:r>
            <a:endParaRPr b="1" i="0" sz="6100" u="none" cap="none" strike="noStrike">
              <a:solidFill>
                <a:srgbClr val="006CAB"/>
              </a:solidFill>
              <a:latin typeface="Arial Narrow"/>
              <a:ea typeface="Arial Narrow"/>
              <a:cs typeface="Arial Narrow"/>
              <a:sym typeface="Arial Narrow"/>
            </a:endParaRPr>
          </a:p>
        </p:txBody>
      </p:sp>
      <p:sp>
        <p:nvSpPr>
          <p:cNvPr id="253" name="Google Shape;253;g2eecc07110f_0_97"/>
          <p:cNvSpPr txBox="1"/>
          <p:nvPr/>
        </p:nvSpPr>
        <p:spPr>
          <a:xfrm>
            <a:off x="370183" y="4909579"/>
            <a:ext cx="5649600" cy="76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254" name="Google Shape;254;g2eecc07110f_0_97"/>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255" name="Google Shape;255;g2eecc07110f_0_97"/>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4">
            <a:alphaModFix/>
          </a:blip>
          <a:srcRect b="44138" l="0" r="0" t="44138"/>
          <a:stretch/>
        </p:blipFill>
        <p:spPr>
          <a:xfrm>
            <a:off x="0" y="5962650"/>
            <a:ext cx="12192000" cy="895351"/>
          </a:xfrm>
          <a:prstGeom prst="rect">
            <a:avLst/>
          </a:prstGeom>
          <a:noFill/>
          <a:ln>
            <a:noFill/>
          </a:ln>
        </p:spPr>
      </p:pic>
      <p:sp>
        <p:nvSpPr>
          <p:cNvPr id="95" name="Google Shape;95;p2"/>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Attendance &amp; Resources</a:t>
            </a:r>
            <a:endParaRPr b="1" i="0" sz="4200" u="none" cap="none" strike="noStrike">
              <a:solidFill>
                <a:srgbClr val="000000"/>
              </a:solidFill>
              <a:latin typeface="Arial Narrow"/>
              <a:ea typeface="Arial Narrow"/>
              <a:cs typeface="Arial Narrow"/>
              <a:sym typeface="Arial Narrow"/>
            </a:endParaRPr>
          </a:p>
        </p:txBody>
      </p:sp>
      <p:pic>
        <p:nvPicPr>
          <p:cNvPr id="96" name="Google Shape;96;p2"/>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97" name="Google Shape;97;p2"/>
          <p:cNvSpPr txBox="1"/>
          <p:nvPr/>
        </p:nvSpPr>
        <p:spPr>
          <a:xfrm>
            <a:off x="771700" y="1063400"/>
            <a:ext cx="11194500" cy="1720200"/>
          </a:xfrm>
          <a:prstGeom prst="rect">
            <a:avLst/>
          </a:prstGeom>
          <a:noFill/>
          <a:ln>
            <a:noFill/>
          </a:ln>
        </p:spPr>
        <p:txBody>
          <a:bodyPr anchorCtr="0" anchor="t" bIns="45700" lIns="91425" spcFirstLastPara="1" rIns="91425" wrap="square" tIns="45700">
            <a:normAutofit/>
          </a:bodyPr>
          <a:lstStyle/>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Any questions? Email me: </a:t>
            </a:r>
            <a:r>
              <a:rPr b="0" i="0" lang="en-AU" sz="1900" u="sng" cap="none" strike="noStrike">
                <a:solidFill>
                  <a:schemeClr val="hlink"/>
                </a:solidFill>
                <a:latin typeface="Nunito"/>
                <a:ea typeface="Nunito"/>
                <a:cs typeface="Nunito"/>
                <a:sym typeface="Nunito"/>
                <a:hlinkClick r:id="rId6"/>
              </a:rPr>
              <a:t>harry.wang1@monash.edu</a:t>
            </a:r>
            <a:endParaRPr b="0"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Also find the drive to receive the weekly slides: </a:t>
            </a:r>
            <a:r>
              <a:rPr b="0" i="0" lang="en-AU" sz="1900" u="sng" cap="none" strike="noStrike">
                <a:solidFill>
                  <a:schemeClr val="hlink"/>
                </a:solidFill>
                <a:latin typeface="Nunito"/>
                <a:ea typeface="Nunito"/>
                <a:cs typeface="Nunito"/>
                <a:sym typeface="Nunito"/>
                <a:hlinkClick r:id="rId7"/>
              </a:rPr>
              <a:t>https://tinyurl.com/FIT9136-PASS</a:t>
            </a:r>
            <a:endParaRPr b="0" i="0" sz="1900" u="none" cap="none" strike="noStrike">
              <a:solidFill>
                <a:srgbClr val="000000"/>
              </a:solidFill>
              <a:latin typeface="Calibri"/>
              <a:ea typeface="Calibri"/>
              <a:cs typeface="Calibri"/>
              <a:sym typeface="Calibri"/>
            </a:endParaRPr>
          </a:p>
          <a:p>
            <a:pPr indent="-349280" lvl="0" marL="457200" marR="0" rtl="0" algn="l">
              <a:lnSpc>
                <a:spcPct val="115000"/>
              </a:lnSpc>
              <a:spcBef>
                <a:spcPts val="0"/>
              </a:spcBef>
              <a:spcAft>
                <a:spcPts val="0"/>
              </a:spcAft>
              <a:buClr>
                <a:srgbClr val="000000"/>
              </a:buClr>
              <a:buSzPts val="1900"/>
              <a:buFont typeface="Nunito"/>
              <a:buChar char="●"/>
            </a:pPr>
            <a:r>
              <a:rPr b="0" i="0" lang="en-AU" sz="1900" u="none" cap="none" strike="noStrike">
                <a:solidFill>
                  <a:srgbClr val="000000"/>
                </a:solidFill>
                <a:latin typeface="Nunito"/>
                <a:ea typeface="Nunito"/>
                <a:cs typeface="Nunito"/>
                <a:sym typeface="Nunito"/>
              </a:rPr>
              <a:t>Want to have GitHub Repo to access them?  </a:t>
            </a:r>
            <a:r>
              <a:rPr b="0" i="0" lang="en-AU" sz="1800" u="none" cap="none" strike="noStrike">
                <a:solidFill>
                  <a:srgbClr val="000000"/>
                </a:solidFill>
                <a:latin typeface="Nunito"/>
                <a:ea typeface="Nunito"/>
                <a:cs typeface="Nunito"/>
                <a:sym typeface="Nunito"/>
              </a:rPr>
              <a:t>GitHub: </a:t>
            </a:r>
            <a:r>
              <a:rPr b="0" i="0" lang="en-AU" sz="1800" u="sng" cap="none" strike="noStrike">
                <a:solidFill>
                  <a:schemeClr val="hlink"/>
                </a:solidFill>
                <a:latin typeface="Nunito"/>
                <a:ea typeface="Nunito"/>
                <a:cs typeface="Nunito"/>
                <a:sym typeface="Nunito"/>
                <a:hlinkClick r:id="rId8"/>
              </a:rPr>
              <a:t>https://github.com/chiefhaowang/PASS-Weekly</a:t>
            </a:r>
            <a:endParaRPr b="0" i="0" sz="1800" u="none" cap="none" strike="noStrike">
              <a:solidFill>
                <a:srgbClr val="000000"/>
              </a:solidFill>
              <a:latin typeface="Nunito"/>
              <a:ea typeface="Nunito"/>
              <a:cs typeface="Nunito"/>
              <a:sym typeface="Nunito"/>
            </a:endParaRPr>
          </a:p>
          <a:p>
            <a:pPr indent="-336550" lvl="0" marL="914400" marR="0" rtl="0" algn="l">
              <a:lnSpc>
                <a:spcPct val="115000"/>
              </a:lnSpc>
              <a:spcBef>
                <a:spcPts val="0"/>
              </a:spcBef>
              <a:spcAft>
                <a:spcPts val="0"/>
              </a:spcAft>
              <a:buClr>
                <a:srgbClr val="000000"/>
              </a:buClr>
              <a:buSzPts val="1700"/>
              <a:buFont typeface="Nunito"/>
              <a:buAutoNum type="arabicPeriod"/>
            </a:pPr>
            <a:r>
              <a:rPr b="0" i="0" lang="en-AU" sz="1700" u="none" cap="none" strike="noStrike">
                <a:solidFill>
                  <a:srgbClr val="000000"/>
                </a:solidFill>
                <a:latin typeface="Nunito"/>
                <a:ea typeface="Nunito"/>
                <a:cs typeface="Nunito"/>
                <a:sym typeface="Nunito"/>
              </a:rPr>
              <a:t>SSH: </a:t>
            </a:r>
            <a:r>
              <a:rPr b="0" i="0" lang="en-AU" sz="1700" u="sng" cap="none" strike="noStrike">
                <a:solidFill>
                  <a:schemeClr val="hlink"/>
                </a:solidFill>
                <a:latin typeface="Nunito"/>
                <a:ea typeface="Nunito"/>
                <a:cs typeface="Nunito"/>
                <a:sym typeface="Nunito"/>
                <a:hlinkClick r:id="rId9"/>
              </a:rPr>
              <a:t>git@github.com:chiefhaowang/PASS-Weekly.git</a:t>
            </a:r>
            <a:endParaRPr b="0" i="0" sz="1700" u="none" cap="none" strike="noStrike">
              <a:solidFill>
                <a:srgbClr val="000000"/>
              </a:solidFill>
              <a:latin typeface="Nunito"/>
              <a:ea typeface="Nunito"/>
              <a:cs typeface="Nunito"/>
              <a:sym typeface="Nunito"/>
            </a:endParaRPr>
          </a:p>
          <a:p>
            <a:pPr indent="-336550" lvl="0" marL="914400" marR="0" rtl="0" algn="l">
              <a:lnSpc>
                <a:spcPct val="115000"/>
              </a:lnSpc>
              <a:spcBef>
                <a:spcPts val="0"/>
              </a:spcBef>
              <a:spcAft>
                <a:spcPts val="0"/>
              </a:spcAft>
              <a:buClr>
                <a:srgbClr val="000000"/>
              </a:buClr>
              <a:buSzPts val="1700"/>
              <a:buFont typeface="Nunito"/>
              <a:buAutoNum type="arabicPeriod"/>
            </a:pPr>
            <a:r>
              <a:rPr b="0" i="0" lang="en-AU" sz="1700" u="none" cap="none" strike="noStrike">
                <a:solidFill>
                  <a:srgbClr val="000000"/>
                </a:solidFill>
                <a:latin typeface="Nunito"/>
                <a:ea typeface="Nunito"/>
                <a:cs typeface="Nunito"/>
                <a:sym typeface="Nunito"/>
              </a:rPr>
              <a:t>HTTPS: </a:t>
            </a:r>
            <a:r>
              <a:rPr b="0" i="0" lang="en-AU" sz="1700" u="sng" cap="none" strike="noStrike">
                <a:solidFill>
                  <a:schemeClr val="hlink"/>
                </a:solidFill>
                <a:latin typeface="Nunito"/>
                <a:ea typeface="Nunito"/>
                <a:cs typeface="Nunito"/>
                <a:sym typeface="Nunito"/>
                <a:hlinkClick r:id="rId10"/>
              </a:rPr>
              <a:t>https://github.com/chiefhaowang/PASS-Weekly.git</a:t>
            </a:r>
            <a:endParaRPr b="0" i="0" sz="1700" u="none" cap="none" strike="noStrike">
              <a:solidFill>
                <a:srgbClr val="000000"/>
              </a:solidFill>
              <a:latin typeface="Nunito"/>
              <a:ea typeface="Nunito"/>
              <a:cs typeface="Nunito"/>
              <a:sym typeface="Nunito"/>
            </a:endParaRPr>
          </a:p>
        </p:txBody>
      </p:sp>
      <p:sp>
        <p:nvSpPr>
          <p:cNvPr id="98" name="Google Shape;98;p2"/>
          <p:cNvSpPr txBox="1"/>
          <p:nvPr/>
        </p:nvSpPr>
        <p:spPr>
          <a:xfrm>
            <a:off x="1450813" y="2783600"/>
            <a:ext cx="179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Monday 2-3pm</a:t>
            </a:r>
            <a:endParaRPr b="1" i="0" sz="2000" u="none" cap="none" strike="noStrike">
              <a:solidFill>
                <a:schemeClr val="dk1"/>
              </a:solidFill>
              <a:latin typeface="Calibri"/>
              <a:ea typeface="Calibri"/>
              <a:cs typeface="Calibri"/>
              <a:sym typeface="Calibri"/>
            </a:endParaRPr>
          </a:p>
        </p:txBody>
      </p:sp>
      <p:sp>
        <p:nvSpPr>
          <p:cNvPr id="99" name="Google Shape;99;p2"/>
          <p:cNvSpPr txBox="1"/>
          <p:nvPr/>
        </p:nvSpPr>
        <p:spPr>
          <a:xfrm>
            <a:off x="5273025" y="2783600"/>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9-10am</a:t>
            </a:r>
            <a:endParaRPr b="1" i="0" sz="2000" u="none" cap="none" strike="noStrike">
              <a:solidFill>
                <a:schemeClr val="dk1"/>
              </a:solidFill>
              <a:latin typeface="Calibri"/>
              <a:ea typeface="Calibri"/>
              <a:cs typeface="Calibri"/>
              <a:sym typeface="Calibri"/>
            </a:endParaRPr>
          </a:p>
        </p:txBody>
      </p:sp>
      <p:sp>
        <p:nvSpPr>
          <p:cNvPr id="100" name="Google Shape;100;p2"/>
          <p:cNvSpPr txBox="1"/>
          <p:nvPr/>
        </p:nvSpPr>
        <p:spPr>
          <a:xfrm>
            <a:off x="9090150" y="272112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4-5pm</a:t>
            </a:r>
            <a:endParaRPr b="1" i="0" sz="2000" u="none" cap="none" strike="noStrike">
              <a:solidFill>
                <a:schemeClr val="dk1"/>
              </a:solidFill>
              <a:latin typeface="Calibri"/>
              <a:ea typeface="Calibri"/>
              <a:cs typeface="Calibri"/>
              <a:sym typeface="Calibri"/>
            </a:endParaRPr>
          </a:p>
        </p:txBody>
      </p:sp>
      <p:pic>
        <p:nvPicPr>
          <p:cNvPr id="101" name="Google Shape;101;p2"/>
          <p:cNvPicPr preferRelativeResize="0"/>
          <p:nvPr/>
        </p:nvPicPr>
        <p:blipFill>
          <a:blip r:embed="rId11">
            <a:alphaModFix/>
          </a:blip>
          <a:stretch>
            <a:fillRect/>
          </a:stretch>
        </p:blipFill>
        <p:spPr>
          <a:xfrm>
            <a:off x="1121863" y="3321788"/>
            <a:ext cx="2453727" cy="2444124"/>
          </a:xfrm>
          <a:prstGeom prst="rect">
            <a:avLst/>
          </a:prstGeom>
          <a:noFill/>
          <a:ln>
            <a:noFill/>
          </a:ln>
        </p:spPr>
      </p:pic>
      <p:pic>
        <p:nvPicPr>
          <p:cNvPr id="102" name="Google Shape;102;p2"/>
          <p:cNvPicPr preferRelativeResize="0"/>
          <p:nvPr/>
        </p:nvPicPr>
        <p:blipFill>
          <a:blip r:embed="rId12">
            <a:alphaModFix/>
          </a:blip>
          <a:stretch>
            <a:fillRect/>
          </a:stretch>
        </p:blipFill>
        <p:spPr>
          <a:xfrm>
            <a:off x="5013238" y="3276188"/>
            <a:ext cx="2444124" cy="2444124"/>
          </a:xfrm>
          <a:prstGeom prst="rect">
            <a:avLst/>
          </a:prstGeom>
          <a:noFill/>
          <a:ln>
            <a:noFill/>
          </a:ln>
        </p:spPr>
      </p:pic>
      <p:pic>
        <p:nvPicPr>
          <p:cNvPr id="103" name="Google Shape;103;p2"/>
          <p:cNvPicPr preferRelativeResize="0"/>
          <p:nvPr/>
        </p:nvPicPr>
        <p:blipFill>
          <a:blip r:embed="rId13">
            <a:alphaModFix/>
          </a:blip>
          <a:stretch>
            <a:fillRect/>
          </a:stretch>
        </p:blipFill>
        <p:spPr>
          <a:xfrm>
            <a:off x="8794587" y="3276188"/>
            <a:ext cx="2439369" cy="2444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4"/>
          <p:cNvPicPr preferRelativeResize="0"/>
          <p:nvPr/>
        </p:nvPicPr>
        <p:blipFill rotWithShape="1">
          <a:blip r:embed="rId3">
            <a:alphaModFix/>
          </a:blip>
          <a:srcRect b="44138" l="0" r="0" t="44138"/>
          <a:stretch/>
        </p:blipFill>
        <p:spPr>
          <a:xfrm>
            <a:off x="0" y="5962650"/>
            <a:ext cx="12192000" cy="895351"/>
          </a:xfrm>
          <a:prstGeom prst="rect">
            <a:avLst/>
          </a:prstGeom>
          <a:noFill/>
          <a:ln>
            <a:noFill/>
          </a:ln>
        </p:spPr>
      </p:pic>
      <p:sp>
        <p:nvSpPr>
          <p:cNvPr id="109" name="Google Shape;109;p4"/>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Agenda</a:t>
            </a:r>
            <a:endParaRPr b="1" i="0" sz="4200" u="none" cap="none" strike="noStrike">
              <a:solidFill>
                <a:srgbClr val="000000"/>
              </a:solidFill>
              <a:latin typeface="Arial Narrow"/>
              <a:ea typeface="Arial Narrow"/>
              <a:cs typeface="Arial Narrow"/>
              <a:sym typeface="Arial Narrow"/>
            </a:endParaRPr>
          </a:p>
        </p:txBody>
      </p:sp>
      <p:pic>
        <p:nvPicPr>
          <p:cNvPr id="110" name="Google Shape;110;p4"/>
          <p:cNvPicPr preferRelativeResize="0"/>
          <p:nvPr/>
        </p:nvPicPr>
        <p:blipFill rotWithShape="1">
          <a:blip r:embed="rId4">
            <a:alphaModFix/>
          </a:blip>
          <a:srcRect b="0" l="0" r="0" t="0"/>
          <a:stretch/>
        </p:blipFill>
        <p:spPr>
          <a:xfrm>
            <a:off x="306059" y="6304100"/>
            <a:ext cx="1247824" cy="363075"/>
          </a:xfrm>
          <a:prstGeom prst="rect">
            <a:avLst/>
          </a:prstGeom>
          <a:noFill/>
          <a:ln>
            <a:noFill/>
          </a:ln>
        </p:spPr>
      </p:pic>
      <p:grpSp>
        <p:nvGrpSpPr>
          <p:cNvPr id="111" name="Google Shape;111;p4"/>
          <p:cNvGrpSpPr/>
          <p:nvPr/>
        </p:nvGrpSpPr>
        <p:grpSpPr>
          <a:xfrm>
            <a:off x="432197" y="2559375"/>
            <a:ext cx="10351615" cy="1591288"/>
            <a:chOff x="3977400" y="945994"/>
            <a:chExt cx="7763905" cy="1193496"/>
          </a:xfrm>
        </p:grpSpPr>
        <p:grpSp>
          <p:nvGrpSpPr>
            <p:cNvPr id="112" name="Google Shape;112;p4"/>
            <p:cNvGrpSpPr/>
            <p:nvPr/>
          </p:nvGrpSpPr>
          <p:grpSpPr>
            <a:xfrm>
              <a:off x="4732925" y="1140987"/>
              <a:ext cx="529800" cy="998503"/>
              <a:chOff x="4318975" y="1083450"/>
              <a:chExt cx="529800" cy="591250"/>
            </a:xfrm>
          </p:grpSpPr>
          <p:sp>
            <p:nvSpPr>
              <p:cNvPr id="113" name="Google Shape;113;p4"/>
              <p:cNvSpPr/>
              <p:nvPr/>
            </p:nvSpPr>
            <p:spPr>
              <a:xfrm>
                <a:off x="4517125" y="1086100"/>
                <a:ext cx="133500" cy="5886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4" name="Google Shape;114;p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15" name="Google Shape;115;p4"/>
            <p:cNvSpPr txBox="1"/>
            <p:nvPr/>
          </p:nvSpPr>
          <p:spPr>
            <a:xfrm>
              <a:off x="5343505" y="945994"/>
              <a:ext cx="6397800" cy="3468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300"/>
                <a:buFont typeface="Arial"/>
                <a:buNone/>
              </a:pPr>
              <a:r>
                <a:rPr b="1" lang="en-AU" sz="2300">
                  <a:solidFill>
                    <a:srgbClr val="840D35"/>
                  </a:solidFill>
                  <a:latin typeface="Roboto"/>
                  <a:ea typeface="Roboto"/>
                  <a:cs typeface="Roboto"/>
                  <a:sym typeface="Roboto"/>
                </a:rPr>
                <a:t>Leetcode</a:t>
              </a:r>
              <a:r>
                <a:rPr b="1" i="0" lang="en-AU" sz="2300" u="none" cap="none" strike="noStrike">
                  <a:solidFill>
                    <a:srgbClr val="840D35"/>
                  </a:solidFill>
                  <a:latin typeface="Roboto"/>
                  <a:ea typeface="Roboto"/>
                  <a:cs typeface="Roboto"/>
                  <a:sym typeface="Roboto"/>
                </a:rPr>
                <a:t> - 3</a:t>
              </a:r>
              <a:r>
                <a:rPr b="1" lang="en-AU" sz="2300">
                  <a:solidFill>
                    <a:srgbClr val="840D35"/>
                  </a:solidFill>
                  <a:latin typeface="Roboto"/>
                  <a:ea typeface="Roboto"/>
                  <a:cs typeface="Roboto"/>
                  <a:sym typeface="Roboto"/>
                </a:rPr>
                <a:t>5</a:t>
              </a:r>
              <a:r>
                <a:rPr b="1" i="0" lang="en-AU" sz="2300" u="none" cap="none" strike="noStrike">
                  <a:solidFill>
                    <a:srgbClr val="840D35"/>
                  </a:solidFill>
                  <a:latin typeface="Roboto"/>
                  <a:ea typeface="Roboto"/>
                  <a:cs typeface="Roboto"/>
                  <a:sym typeface="Roboto"/>
                </a:rPr>
                <a:t> mins</a:t>
              </a:r>
              <a:endParaRPr b="1" i="0" sz="2300" u="none" cap="none" strike="noStrike">
                <a:solidFill>
                  <a:srgbClr val="840D35"/>
                </a:solidFill>
                <a:latin typeface="Roboto"/>
                <a:ea typeface="Roboto"/>
                <a:cs typeface="Roboto"/>
                <a:sym typeface="Roboto"/>
              </a:endParaRPr>
            </a:p>
          </p:txBody>
        </p:sp>
        <p:sp>
          <p:nvSpPr>
            <p:cNvPr id="116" name="Google Shape;116;p4"/>
            <p:cNvSpPr txBox="1"/>
            <p:nvPr/>
          </p:nvSpPr>
          <p:spPr>
            <a:xfrm>
              <a:off x="5343506" y="1222245"/>
              <a:ext cx="3498900" cy="723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chemeClr val="dk1"/>
                </a:buClr>
                <a:buSzPts val="1400"/>
                <a:buFont typeface="Arial"/>
                <a:buNone/>
              </a:pPr>
              <a:r>
                <a:rPr lang="en-AU">
                  <a:solidFill>
                    <a:srgbClr val="840D35"/>
                  </a:solidFill>
                  <a:latin typeface="Roboto"/>
                  <a:ea typeface="Roboto"/>
                  <a:cs typeface="Roboto"/>
                  <a:sym typeface="Roboto"/>
                </a:rPr>
                <a:t>Two practice: warm-up + actual task</a:t>
              </a:r>
              <a:endParaRPr b="0" i="0" sz="1400" u="none" cap="none" strike="noStrike">
                <a:solidFill>
                  <a:srgbClr val="840D35"/>
                </a:solidFill>
                <a:latin typeface="Roboto"/>
                <a:ea typeface="Roboto"/>
                <a:cs typeface="Roboto"/>
                <a:sym typeface="Roboto"/>
              </a:endParaRPr>
            </a:p>
          </p:txBody>
        </p:sp>
        <p:sp>
          <p:nvSpPr>
            <p:cNvPr id="117" name="Google Shape;117;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40D35"/>
                  </a:solidFill>
                  <a:latin typeface="Roboto"/>
                  <a:ea typeface="Roboto"/>
                  <a:cs typeface="Roboto"/>
                  <a:sym typeface="Roboto"/>
                </a:rPr>
                <a:t>02</a:t>
              </a:r>
              <a:endParaRPr b="0" i="0" sz="1600" u="none" cap="none" strike="noStrike">
                <a:solidFill>
                  <a:srgbClr val="840D35"/>
                </a:solidFill>
                <a:latin typeface="Roboto"/>
                <a:ea typeface="Roboto"/>
                <a:cs typeface="Roboto"/>
                <a:sym typeface="Roboto"/>
              </a:endParaRPr>
            </a:p>
          </p:txBody>
        </p:sp>
      </p:grpSp>
      <p:grpSp>
        <p:nvGrpSpPr>
          <p:cNvPr id="118" name="Google Shape;118;p4"/>
          <p:cNvGrpSpPr/>
          <p:nvPr/>
        </p:nvGrpSpPr>
        <p:grpSpPr>
          <a:xfrm>
            <a:off x="432196" y="3891850"/>
            <a:ext cx="6142122" cy="1591271"/>
            <a:chOff x="3977400" y="946007"/>
            <a:chExt cx="4606707" cy="1193483"/>
          </a:xfrm>
        </p:grpSpPr>
        <p:grpSp>
          <p:nvGrpSpPr>
            <p:cNvPr id="119" name="Google Shape;119;p4"/>
            <p:cNvGrpSpPr/>
            <p:nvPr/>
          </p:nvGrpSpPr>
          <p:grpSpPr>
            <a:xfrm>
              <a:off x="4732925" y="1142460"/>
              <a:ext cx="529800" cy="997030"/>
              <a:chOff x="4318975" y="1084322"/>
              <a:chExt cx="529800" cy="590378"/>
            </a:xfrm>
          </p:grpSpPr>
          <p:sp>
            <p:nvSpPr>
              <p:cNvPr id="120" name="Google Shape;120;p4"/>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4"/>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122" name="Google Shape;122;p4"/>
            <p:cNvSpPr txBox="1"/>
            <p:nvPr/>
          </p:nvSpPr>
          <p:spPr>
            <a:xfrm>
              <a:off x="5343507" y="946007"/>
              <a:ext cx="32406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1" i="0" lang="en-AU" sz="2400" u="none" cap="none" strike="noStrike">
                  <a:solidFill>
                    <a:srgbClr val="858585"/>
                  </a:solidFill>
                  <a:latin typeface="Roboto"/>
                  <a:ea typeface="Roboto"/>
                  <a:cs typeface="Roboto"/>
                  <a:sym typeface="Roboto"/>
                </a:rPr>
                <a:t>Closure speaking - 10 mins</a:t>
              </a:r>
              <a:endParaRPr b="1" i="0" sz="2400" u="none" cap="none" strike="noStrike">
                <a:solidFill>
                  <a:srgbClr val="858585"/>
                </a:solidFill>
                <a:latin typeface="Roboto"/>
                <a:ea typeface="Roboto"/>
                <a:cs typeface="Roboto"/>
                <a:sym typeface="Roboto"/>
              </a:endParaRPr>
            </a:p>
          </p:txBody>
        </p:sp>
        <p:sp>
          <p:nvSpPr>
            <p:cNvPr id="123" name="Google Shape;123;p4"/>
            <p:cNvSpPr txBox="1"/>
            <p:nvPr/>
          </p:nvSpPr>
          <p:spPr>
            <a:xfrm>
              <a:off x="5343500" y="1222248"/>
              <a:ext cx="2728200" cy="410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rgbClr val="000000"/>
                </a:buClr>
                <a:buSzPts val="1400"/>
                <a:buFont typeface="Arial"/>
                <a:buNone/>
              </a:pPr>
              <a:r>
                <a:rPr b="0" i="0" lang="en-AU" sz="1400" u="none" cap="none" strike="noStrike">
                  <a:solidFill>
                    <a:srgbClr val="858585"/>
                  </a:solidFill>
                  <a:latin typeface="Roboto"/>
                  <a:ea typeface="Roboto"/>
                  <a:cs typeface="Roboto"/>
                  <a:sym typeface="Roboto"/>
                </a:rPr>
                <a:t>Conclusion + Q&amp;A + Attendance recording</a:t>
              </a:r>
              <a:endParaRPr b="0" i="0" sz="1400" u="none" cap="none" strike="noStrike">
                <a:solidFill>
                  <a:srgbClr val="858585"/>
                </a:solidFill>
                <a:latin typeface="Roboto"/>
                <a:ea typeface="Roboto"/>
                <a:cs typeface="Roboto"/>
                <a:sym typeface="Roboto"/>
              </a:endParaRPr>
            </a:p>
          </p:txBody>
        </p:sp>
        <p:sp>
          <p:nvSpPr>
            <p:cNvPr id="124" name="Google Shape;124;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58585"/>
                  </a:solidFill>
                  <a:latin typeface="Roboto"/>
                  <a:ea typeface="Roboto"/>
                  <a:cs typeface="Roboto"/>
                  <a:sym typeface="Roboto"/>
                </a:rPr>
                <a:t>03</a:t>
              </a:r>
              <a:endParaRPr b="0" i="0" sz="1600" u="none" cap="none" strike="noStrike">
                <a:solidFill>
                  <a:srgbClr val="858585"/>
                </a:solidFill>
                <a:latin typeface="Roboto"/>
                <a:ea typeface="Roboto"/>
                <a:cs typeface="Roboto"/>
                <a:sym typeface="Roboto"/>
              </a:endParaRPr>
            </a:p>
          </p:txBody>
        </p:sp>
      </p:grpSp>
      <p:grpSp>
        <p:nvGrpSpPr>
          <p:cNvPr id="125" name="Google Shape;125;p4"/>
          <p:cNvGrpSpPr/>
          <p:nvPr/>
        </p:nvGrpSpPr>
        <p:grpSpPr>
          <a:xfrm>
            <a:off x="432196" y="1224925"/>
            <a:ext cx="9818429" cy="1591404"/>
            <a:chOff x="3977400" y="946000"/>
            <a:chExt cx="7364006" cy="1193583"/>
          </a:xfrm>
        </p:grpSpPr>
        <p:grpSp>
          <p:nvGrpSpPr>
            <p:cNvPr id="126" name="Google Shape;126;p4"/>
            <p:cNvGrpSpPr/>
            <p:nvPr/>
          </p:nvGrpSpPr>
          <p:grpSpPr>
            <a:xfrm>
              <a:off x="4732925" y="1140987"/>
              <a:ext cx="529800" cy="998596"/>
              <a:chOff x="4318975" y="1083450"/>
              <a:chExt cx="529800" cy="591305"/>
            </a:xfrm>
          </p:grpSpPr>
          <p:sp>
            <p:nvSpPr>
              <p:cNvPr id="127" name="Google Shape;127;p4"/>
              <p:cNvSpPr/>
              <p:nvPr/>
            </p:nvSpPr>
            <p:spPr>
              <a:xfrm>
                <a:off x="4517129" y="1083455"/>
                <a:ext cx="133500" cy="5913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 name="Google Shape;128;p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29" name="Google Shape;129;p4"/>
            <p:cNvSpPr txBox="1"/>
            <p:nvPr/>
          </p:nvSpPr>
          <p:spPr>
            <a:xfrm>
              <a:off x="5343506" y="946000"/>
              <a:ext cx="5997900" cy="3468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1" lang="en-AU" sz="2400">
                  <a:solidFill>
                    <a:srgbClr val="840D35"/>
                  </a:solidFill>
                  <a:latin typeface="Roboto"/>
                  <a:ea typeface="Roboto"/>
                  <a:cs typeface="Roboto"/>
                  <a:sym typeface="Roboto"/>
                </a:rPr>
                <a:t>Searching &amp; Sorting &amp; Time Complexity</a:t>
              </a:r>
              <a:r>
                <a:rPr b="1" i="0" lang="en-AU" sz="2400" u="none" cap="none" strike="noStrike">
                  <a:solidFill>
                    <a:srgbClr val="840D35"/>
                  </a:solidFill>
                  <a:latin typeface="Roboto"/>
                  <a:ea typeface="Roboto"/>
                  <a:cs typeface="Roboto"/>
                  <a:sym typeface="Roboto"/>
                </a:rPr>
                <a:t> - </a:t>
              </a:r>
              <a:r>
                <a:rPr b="1" lang="en-AU" sz="2400">
                  <a:solidFill>
                    <a:srgbClr val="840D35"/>
                  </a:solidFill>
                  <a:latin typeface="Roboto"/>
                  <a:ea typeface="Roboto"/>
                  <a:cs typeface="Roboto"/>
                  <a:sym typeface="Roboto"/>
                </a:rPr>
                <a:t>15</a:t>
              </a:r>
              <a:r>
                <a:rPr b="1" i="0" lang="en-AU" sz="2400" u="none" cap="none" strike="noStrike">
                  <a:solidFill>
                    <a:srgbClr val="840D35"/>
                  </a:solidFill>
                  <a:latin typeface="Roboto"/>
                  <a:ea typeface="Roboto"/>
                  <a:cs typeface="Roboto"/>
                  <a:sym typeface="Roboto"/>
                </a:rPr>
                <a:t> mins</a:t>
              </a:r>
              <a:endParaRPr b="1" i="0" sz="2400" u="none" cap="none" strike="noStrike">
                <a:solidFill>
                  <a:srgbClr val="840D35"/>
                </a:solidFill>
                <a:latin typeface="Roboto"/>
                <a:ea typeface="Roboto"/>
                <a:cs typeface="Roboto"/>
                <a:sym typeface="Roboto"/>
              </a:endParaRPr>
            </a:p>
          </p:txBody>
        </p:sp>
        <p:sp>
          <p:nvSpPr>
            <p:cNvPr id="130" name="Google Shape;130;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40D35"/>
                  </a:solidFill>
                  <a:latin typeface="Roboto"/>
                  <a:ea typeface="Roboto"/>
                  <a:cs typeface="Roboto"/>
                  <a:sym typeface="Roboto"/>
                </a:rPr>
                <a:t>01</a:t>
              </a:r>
              <a:endParaRPr b="0" i="0" sz="1600" u="none" cap="none" strike="noStrike">
                <a:solidFill>
                  <a:srgbClr val="840D35"/>
                </a:solidFill>
                <a:latin typeface="Roboto"/>
                <a:ea typeface="Roboto"/>
                <a:cs typeface="Roboto"/>
                <a:sym typeface="Roboto"/>
              </a:endParaRPr>
            </a:p>
          </p:txBody>
        </p:sp>
        <p:sp>
          <p:nvSpPr>
            <p:cNvPr id="131" name="Google Shape;131;p4"/>
            <p:cNvSpPr txBox="1"/>
            <p:nvPr/>
          </p:nvSpPr>
          <p:spPr>
            <a:xfrm>
              <a:off x="5343500" y="1222248"/>
              <a:ext cx="2728200" cy="410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rgbClr val="000000"/>
                </a:buClr>
                <a:buSzPts val="1400"/>
                <a:buFont typeface="Arial"/>
                <a:buNone/>
              </a:pPr>
              <a:r>
                <a:rPr b="0" i="0" lang="en-AU" sz="1400" u="none" cap="none" strike="noStrike">
                  <a:solidFill>
                    <a:srgbClr val="840D35"/>
                  </a:solidFill>
                  <a:latin typeface="Roboto"/>
                  <a:ea typeface="Roboto"/>
                  <a:cs typeface="Roboto"/>
                  <a:sym typeface="Roboto"/>
                </a:rPr>
                <a:t>Concept recap</a:t>
              </a:r>
              <a:endParaRPr b="0" i="0" sz="1400" u="none" cap="none" strike="noStrike">
                <a:solidFill>
                  <a:srgbClr val="840D35"/>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pic>
        <p:nvPicPr>
          <p:cNvPr id="136" name="Google Shape;136;g301de77b006_0_0"/>
          <p:cNvPicPr preferRelativeResize="0"/>
          <p:nvPr/>
        </p:nvPicPr>
        <p:blipFill rotWithShape="1">
          <a:blip r:embed="rId4">
            <a:alphaModFix/>
          </a:blip>
          <a:srcRect b="44137" l="0" r="0" t="44136"/>
          <a:stretch/>
        </p:blipFill>
        <p:spPr>
          <a:xfrm>
            <a:off x="0" y="5962650"/>
            <a:ext cx="12192000" cy="895351"/>
          </a:xfrm>
          <a:prstGeom prst="rect">
            <a:avLst/>
          </a:prstGeom>
          <a:noFill/>
          <a:ln>
            <a:noFill/>
          </a:ln>
        </p:spPr>
      </p:pic>
      <p:sp>
        <p:nvSpPr>
          <p:cNvPr id="137" name="Google Shape;137;g301de77b006_0_0"/>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Searching - Binary Search</a:t>
            </a:r>
            <a:endParaRPr b="1" i="0" sz="4200" u="none" cap="none" strike="noStrike">
              <a:solidFill>
                <a:srgbClr val="000000"/>
              </a:solidFill>
              <a:latin typeface="Arial Narrow"/>
              <a:ea typeface="Arial Narrow"/>
              <a:cs typeface="Arial Narrow"/>
              <a:sym typeface="Arial Narrow"/>
            </a:endParaRPr>
          </a:p>
        </p:txBody>
      </p:sp>
      <p:pic>
        <p:nvPicPr>
          <p:cNvPr id="138" name="Google Shape;138;g301de77b006_0_0"/>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39" name="Google Shape;139;g301de77b006_0_0"/>
          <p:cNvPicPr preferRelativeResize="0"/>
          <p:nvPr/>
        </p:nvPicPr>
        <p:blipFill>
          <a:blip r:embed="rId6">
            <a:alphaModFix/>
          </a:blip>
          <a:stretch>
            <a:fillRect/>
          </a:stretch>
        </p:blipFill>
        <p:spPr>
          <a:xfrm>
            <a:off x="6363775" y="1063400"/>
            <a:ext cx="5088050" cy="4224450"/>
          </a:xfrm>
          <a:prstGeom prst="rect">
            <a:avLst/>
          </a:prstGeom>
          <a:noFill/>
          <a:ln>
            <a:noFill/>
          </a:ln>
        </p:spPr>
      </p:pic>
      <p:sp>
        <p:nvSpPr>
          <p:cNvPr id="140" name="Google Shape;140;g301de77b006_0_0"/>
          <p:cNvSpPr txBox="1"/>
          <p:nvPr/>
        </p:nvSpPr>
        <p:spPr>
          <a:xfrm>
            <a:off x="306050" y="1063400"/>
            <a:ext cx="5621100" cy="255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1950">
                <a:solidFill>
                  <a:srgbClr val="0E0E0E"/>
                </a:solidFill>
              </a:rPr>
              <a:t>Fi</a:t>
            </a:r>
            <a:r>
              <a:rPr lang="en-AU" sz="1950">
                <a:solidFill>
                  <a:srgbClr val="0E0E0E"/>
                </a:solidFill>
              </a:rPr>
              <a:t>nding a target value in a </a:t>
            </a:r>
            <a:r>
              <a:rPr b="1" lang="en-AU" sz="1950">
                <a:solidFill>
                  <a:srgbClr val="0E0E0E"/>
                </a:solidFill>
              </a:rPr>
              <a:t>sorted</a:t>
            </a:r>
            <a:r>
              <a:rPr lang="en-AU" sz="1950">
                <a:solidFill>
                  <a:srgbClr val="0E0E0E"/>
                </a:solidFill>
              </a:rPr>
              <a:t> array or list by repeatedly dividing the search interval in half. It compares the target value to the middle element, eliminating half of the search space with each step, until the target is found or the search space is empty. Binary search has a time complexity of </a:t>
            </a:r>
            <a:r>
              <a:rPr b="1" lang="en-AU" sz="1950">
                <a:solidFill>
                  <a:srgbClr val="0E0E0E"/>
                </a:solidFill>
              </a:rPr>
              <a:t>O(log n)</a:t>
            </a:r>
            <a:endParaRPr b="1" sz="1950">
              <a:solidFill>
                <a:srgbClr val="0E0E0E"/>
              </a:solidFill>
            </a:endParaRPr>
          </a:p>
        </p:txBody>
      </p:sp>
      <p:sp>
        <p:nvSpPr>
          <p:cNvPr id="141" name="Google Shape;141;g301de77b006_0_0"/>
          <p:cNvSpPr txBox="1"/>
          <p:nvPr/>
        </p:nvSpPr>
        <p:spPr>
          <a:xfrm>
            <a:off x="306050" y="4453850"/>
            <a:ext cx="5776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700"/>
              <a:t>Animation show: </a:t>
            </a:r>
            <a:r>
              <a:rPr lang="en-AU" sz="2700" u="sng">
                <a:solidFill>
                  <a:schemeClr val="hlink"/>
                </a:solidFill>
                <a:hlinkClick r:id="rId7"/>
              </a:rPr>
              <a:t>https://tinyurl.com/binary-search111</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pic>
        <p:nvPicPr>
          <p:cNvPr id="146" name="Google Shape;146;g301de77b006_0_8"/>
          <p:cNvPicPr preferRelativeResize="0"/>
          <p:nvPr/>
        </p:nvPicPr>
        <p:blipFill rotWithShape="1">
          <a:blip r:embed="rId4">
            <a:alphaModFix/>
          </a:blip>
          <a:srcRect b="44137" l="0" r="0" t="44136"/>
          <a:stretch/>
        </p:blipFill>
        <p:spPr>
          <a:xfrm>
            <a:off x="0" y="5962650"/>
            <a:ext cx="12192000" cy="895351"/>
          </a:xfrm>
          <a:prstGeom prst="rect">
            <a:avLst/>
          </a:prstGeom>
          <a:noFill/>
          <a:ln>
            <a:noFill/>
          </a:ln>
        </p:spPr>
      </p:pic>
      <p:sp>
        <p:nvSpPr>
          <p:cNvPr id="147" name="Google Shape;147;g301de77b006_0_8"/>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Sorting</a:t>
            </a:r>
            <a:r>
              <a:rPr b="1" lang="en-AU" sz="4200">
                <a:latin typeface="Arial Narrow"/>
                <a:ea typeface="Arial Narrow"/>
                <a:cs typeface="Arial Narrow"/>
                <a:sym typeface="Arial Narrow"/>
              </a:rPr>
              <a:t> - Bubble Sort</a:t>
            </a:r>
            <a:endParaRPr b="1" i="0" sz="4200" u="none" cap="none" strike="noStrike">
              <a:solidFill>
                <a:srgbClr val="000000"/>
              </a:solidFill>
              <a:latin typeface="Arial Narrow"/>
              <a:ea typeface="Arial Narrow"/>
              <a:cs typeface="Arial Narrow"/>
              <a:sym typeface="Arial Narrow"/>
            </a:endParaRPr>
          </a:p>
        </p:txBody>
      </p:sp>
      <p:pic>
        <p:nvPicPr>
          <p:cNvPr id="148" name="Google Shape;148;g301de77b006_0_8"/>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49" name="Google Shape;149;g301de77b006_0_8"/>
          <p:cNvSpPr txBox="1"/>
          <p:nvPr/>
        </p:nvSpPr>
        <p:spPr>
          <a:xfrm>
            <a:off x="306050" y="4453850"/>
            <a:ext cx="5776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700"/>
              <a:t>Animation show: </a:t>
            </a:r>
            <a:endParaRPr sz="2700"/>
          </a:p>
          <a:p>
            <a:pPr indent="0" lvl="0" marL="0" rtl="0" algn="l">
              <a:spcBef>
                <a:spcPts val="0"/>
              </a:spcBef>
              <a:spcAft>
                <a:spcPts val="0"/>
              </a:spcAft>
              <a:buClr>
                <a:schemeClr val="dk1"/>
              </a:buClr>
              <a:buSzPts val="1100"/>
              <a:buFont typeface="Arial"/>
              <a:buNone/>
            </a:pPr>
            <a:r>
              <a:rPr lang="en-AU" sz="2700" u="sng">
                <a:solidFill>
                  <a:schemeClr val="hlink"/>
                </a:solidFill>
                <a:hlinkClick r:id="rId6"/>
              </a:rPr>
              <a:t>https://tinyurl.com/bubble-sort111</a:t>
            </a:r>
            <a:endParaRPr sz="4000"/>
          </a:p>
        </p:txBody>
      </p:sp>
      <p:sp>
        <p:nvSpPr>
          <p:cNvPr id="150" name="Google Shape;150;g301de77b006_0_8"/>
          <p:cNvSpPr txBox="1"/>
          <p:nvPr/>
        </p:nvSpPr>
        <p:spPr>
          <a:xfrm>
            <a:off x="306050" y="1138975"/>
            <a:ext cx="5364600" cy="33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2250">
                <a:solidFill>
                  <a:srgbClr val="0E0E0E"/>
                </a:solidFill>
              </a:rPr>
              <a:t>Bubble sort is a simple sorting algorithm that repeatedly steps through a list, compares adjacent elements, and swaps them if they are in the wrong order. This process is repeated until the list is sorted. It has a time complexity of </a:t>
            </a:r>
            <a:r>
              <a:rPr b="1" lang="en-AU" sz="2250">
                <a:solidFill>
                  <a:srgbClr val="0E0E0E"/>
                </a:solidFill>
              </a:rPr>
              <a:t>O(n²)</a:t>
            </a:r>
            <a:r>
              <a:rPr lang="en-AU" sz="2250">
                <a:solidFill>
                  <a:srgbClr val="0E0E0E"/>
                </a:solidFill>
              </a:rPr>
              <a:t> in the worst and average cases, making it inefficient for large datasets.</a:t>
            </a:r>
            <a:endParaRPr sz="2250">
              <a:solidFill>
                <a:srgbClr val="0E0E0E"/>
              </a:solidFill>
            </a:endParaRPr>
          </a:p>
        </p:txBody>
      </p:sp>
      <p:pic>
        <p:nvPicPr>
          <p:cNvPr id="151" name="Google Shape;151;g301de77b006_0_8"/>
          <p:cNvPicPr preferRelativeResize="0"/>
          <p:nvPr/>
        </p:nvPicPr>
        <p:blipFill>
          <a:blip r:embed="rId7">
            <a:alphaModFix/>
          </a:blip>
          <a:stretch>
            <a:fillRect/>
          </a:stretch>
        </p:blipFill>
        <p:spPr>
          <a:xfrm>
            <a:off x="5790150" y="2258275"/>
            <a:ext cx="6299125" cy="161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g301de77b006_0_14"/>
          <p:cNvPicPr preferRelativeResize="0"/>
          <p:nvPr/>
        </p:nvPicPr>
        <p:blipFill rotWithShape="1">
          <a:blip r:embed="rId4">
            <a:alphaModFix/>
          </a:blip>
          <a:srcRect b="44137" l="0" r="0" t="44136"/>
          <a:stretch/>
        </p:blipFill>
        <p:spPr>
          <a:xfrm>
            <a:off x="0" y="5962650"/>
            <a:ext cx="12192000" cy="895351"/>
          </a:xfrm>
          <a:prstGeom prst="rect">
            <a:avLst/>
          </a:prstGeom>
          <a:noFill/>
          <a:ln>
            <a:noFill/>
          </a:ln>
        </p:spPr>
      </p:pic>
      <p:sp>
        <p:nvSpPr>
          <p:cNvPr id="157" name="Google Shape;157;g301de77b006_0_14"/>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Searching - Selection Sort</a:t>
            </a:r>
            <a:endParaRPr b="1" i="0" sz="4200" u="none" cap="none" strike="noStrike">
              <a:solidFill>
                <a:srgbClr val="000000"/>
              </a:solidFill>
              <a:latin typeface="Arial Narrow"/>
              <a:ea typeface="Arial Narrow"/>
              <a:cs typeface="Arial Narrow"/>
              <a:sym typeface="Arial Narrow"/>
            </a:endParaRPr>
          </a:p>
        </p:txBody>
      </p:sp>
      <p:pic>
        <p:nvPicPr>
          <p:cNvPr id="158" name="Google Shape;158;g301de77b006_0_14"/>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59" name="Google Shape;159;g301de77b006_0_14"/>
          <p:cNvSpPr txBox="1"/>
          <p:nvPr/>
        </p:nvSpPr>
        <p:spPr>
          <a:xfrm>
            <a:off x="306050" y="1163200"/>
            <a:ext cx="5594700" cy="304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2350">
                <a:solidFill>
                  <a:srgbClr val="0E0E0E"/>
                </a:solidFill>
              </a:rPr>
              <a:t>Selection sort is a simple sorting algorithm that repeatedly finds the smallest (or largest) element from the unsorted portion of the list and swaps it with the first unsorted element. This process is repeated until the entire list is sorted. It has a time complexity of </a:t>
            </a:r>
            <a:r>
              <a:rPr b="1" lang="en-AU" sz="2350">
                <a:solidFill>
                  <a:srgbClr val="0E0E0E"/>
                </a:solidFill>
              </a:rPr>
              <a:t>O(n²)</a:t>
            </a:r>
            <a:r>
              <a:rPr lang="en-AU" sz="2350">
                <a:solidFill>
                  <a:srgbClr val="0E0E0E"/>
                </a:solidFill>
              </a:rPr>
              <a:t>.</a:t>
            </a:r>
            <a:endParaRPr sz="2350">
              <a:solidFill>
                <a:srgbClr val="0E0E0E"/>
              </a:solidFill>
            </a:endParaRPr>
          </a:p>
        </p:txBody>
      </p:sp>
      <p:sp>
        <p:nvSpPr>
          <p:cNvPr id="160" name="Google Shape;160;g301de77b006_0_14"/>
          <p:cNvSpPr txBox="1"/>
          <p:nvPr/>
        </p:nvSpPr>
        <p:spPr>
          <a:xfrm>
            <a:off x="306050" y="4453850"/>
            <a:ext cx="5776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700"/>
              <a:t>Animation show: </a:t>
            </a:r>
            <a:endParaRPr sz="2700"/>
          </a:p>
          <a:p>
            <a:pPr indent="0" lvl="0" marL="0" rtl="0" algn="l">
              <a:spcBef>
                <a:spcPts val="0"/>
              </a:spcBef>
              <a:spcAft>
                <a:spcPts val="0"/>
              </a:spcAft>
              <a:buNone/>
            </a:pPr>
            <a:r>
              <a:rPr lang="en-AU" sz="2700" u="sng">
                <a:solidFill>
                  <a:schemeClr val="hlink"/>
                </a:solidFill>
                <a:hlinkClick r:id="rId6"/>
              </a:rPr>
              <a:t>https://tinyurl.com/bubble-sort111</a:t>
            </a:r>
            <a:endParaRPr sz="4000"/>
          </a:p>
        </p:txBody>
      </p:sp>
      <p:pic>
        <p:nvPicPr>
          <p:cNvPr id="161" name="Google Shape;161;g301de77b006_0_14"/>
          <p:cNvPicPr preferRelativeResize="0"/>
          <p:nvPr/>
        </p:nvPicPr>
        <p:blipFill>
          <a:blip r:embed="rId7">
            <a:alphaModFix/>
          </a:blip>
          <a:stretch>
            <a:fillRect/>
          </a:stretch>
        </p:blipFill>
        <p:spPr>
          <a:xfrm>
            <a:off x="6082550" y="1858000"/>
            <a:ext cx="5986450" cy="20081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pic>
        <p:nvPicPr>
          <p:cNvPr id="166" name="Google Shape;166;g301de77b006_0_20"/>
          <p:cNvPicPr preferRelativeResize="0"/>
          <p:nvPr/>
        </p:nvPicPr>
        <p:blipFill rotWithShape="1">
          <a:blip r:embed="rId4">
            <a:alphaModFix/>
          </a:blip>
          <a:srcRect b="44137" l="0" r="0" t="44136"/>
          <a:stretch/>
        </p:blipFill>
        <p:spPr>
          <a:xfrm>
            <a:off x="0" y="5962650"/>
            <a:ext cx="12192000" cy="895351"/>
          </a:xfrm>
          <a:prstGeom prst="rect">
            <a:avLst/>
          </a:prstGeom>
          <a:noFill/>
          <a:ln>
            <a:noFill/>
          </a:ln>
        </p:spPr>
      </p:pic>
      <p:sp>
        <p:nvSpPr>
          <p:cNvPr id="167" name="Google Shape;167;g301de77b006_0_20"/>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Searching - Insertion Sort</a:t>
            </a:r>
            <a:endParaRPr b="1" i="0" sz="4200" u="none" cap="none" strike="noStrike">
              <a:solidFill>
                <a:srgbClr val="000000"/>
              </a:solidFill>
              <a:latin typeface="Arial Narrow"/>
              <a:ea typeface="Arial Narrow"/>
              <a:cs typeface="Arial Narrow"/>
              <a:sym typeface="Arial Narrow"/>
            </a:endParaRPr>
          </a:p>
        </p:txBody>
      </p:sp>
      <p:pic>
        <p:nvPicPr>
          <p:cNvPr id="168" name="Google Shape;168;g301de77b006_0_20"/>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69" name="Google Shape;169;g301de77b006_0_20"/>
          <p:cNvSpPr txBox="1"/>
          <p:nvPr/>
        </p:nvSpPr>
        <p:spPr>
          <a:xfrm>
            <a:off x="306050" y="4453850"/>
            <a:ext cx="5776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700"/>
              <a:t>Animation show: </a:t>
            </a:r>
            <a:endParaRPr sz="2700"/>
          </a:p>
          <a:p>
            <a:pPr indent="0" lvl="0" marL="0" rtl="0" algn="l">
              <a:spcBef>
                <a:spcPts val="0"/>
              </a:spcBef>
              <a:spcAft>
                <a:spcPts val="0"/>
              </a:spcAft>
              <a:buNone/>
            </a:pPr>
            <a:r>
              <a:rPr lang="en-AU" sz="2700" u="sng">
                <a:solidFill>
                  <a:schemeClr val="hlink"/>
                </a:solidFill>
                <a:hlinkClick r:id="rId6"/>
              </a:rPr>
              <a:t>https://tinyurl.com/bubble-sort111</a:t>
            </a:r>
            <a:endParaRPr sz="4000"/>
          </a:p>
        </p:txBody>
      </p:sp>
      <p:sp>
        <p:nvSpPr>
          <p:cNvPr id="170" name="Google Shape;170;g301de77b006_0_20"/>
          <p:cNvSpPr txBox="1"/>
          <p:nvPr/>
        </p:nvSpPr>
        <p:spPr>
          <a:xfrm>
            <a:off x="375625" y="981450"/>
            <a:ext cx="5476800" cy="33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2250">
                <a:solidFill>
                  <a:srgbClr val="0E0E0E"/>
                </a:solidFill>
              </a:rPr>
              <a:t>Insertion sort is a simple sorting algorithm that builds a sorted portion of a list one element at a time. It picks each element from the unsorted portion and places it in the correct position within the sorted portion. It has a time complexity of </a:t>
            </a:r>
            <a:r>
              <a:rPr b="1" lang="en-AU" sz="2250">
                <a:solidFill>
                  <a:srgbClr val="0E0E0E"/>
                </a:solidFill>
              </a:rPr>
              <a:t>O(n²)</a:t>
            </a:r>
            <a:r>
              <a:rPr lang="en-AU" sz="2250">
                <a:solidFill>
                  <a:srgbClr val="0E0E0E"/>
                </a:solidFill>
              </a:rPr>
              <a:t> in the worst case, but performs better on nearly sorted data.</a:t>
            </a:r>
            <a:endParaRPr sz="2250">
              <a:solidFill>
                <a:srgbClr val="0E0E0E"/>
              </a:solidFill>
            </a:endParaRPr>
          </a:p>
        </p:txBody>
      </p:sp>
      <p:pic>
        <p:nvPicPr>
          <p:cNvPr id="171" name="Google Shape;171;g301de77b006_0_20"/>
          <p:cNvPicPr preferRelativeResize="0"/>
          <p:nvPr/>
        </p:nvPicPr>
        <p:blipFill>
          <a:blip r:embed="rId7">
            <a:alphaModFix/>
          </a:blip>
          <a:stretch>
            <a:fillRect/>
          </a:stretch>
        </p:blipFill>
        <p:spPr>
          <a:xfrm>
            <a:off x="5992700" y="1717850"/>
            <a:ext cx="6034775" cy="24976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pic>
        <p:nvPicPr>
          <p:cNvPr id="176" name="Google Shape;176;g301de77b006_0_26"/>
          <p:cNvPicPr preferRelativeResize="0"/>
          <p:nvPr/>
        </p:nvPicPr>
        <p:blipFill rotWithShape="1">
          <a:blip r:embed="rId4">
            <a:alphaModFix/>
          </a:blip>
          <a:srcRect b="44137" l="0" r="0" t="44136"/>
          <a:stretch/>
        </p:blipFill>
        <p:spPr>
          <a:xfrm>
            <a:off x="0" y="5962650"/>
            <a:ext cx="12192000" cy="895351"/>
          </a:xfrm>
          <a:prstGeom prst="rect">
            <a:avLst/>
          </a:prstGeom>
          <a:noFill/>
          <a:ln>
            <a:noFill/>
          </a:ln>
        </p:spPr>
      </p:pic>
      <p:sp>
        <p:nvSpPr>
          <p:cNvPr id="177" name="Google Shape;177;g301de77b006_0_26"/>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Time Complexity - O()</a:t>
            </a:r>
            <a:endParaRPr b="1" i="0" sz="4200" u="none" cap="none" strike="noStrike">
              <a:solidFill>
                <a:srgbClr val="000000"/>
              </a:solidFill>
              <a:latin typeface="Arial Narrow"/>
              <a:ea typeface="Arial Narrow"/>
              <a:cs typeface="Arial Narrow"/>
              <a:sym typeface="Arial Narrow"/>
            </a:endParaRPr>
          </a:p>
        </p:txBody>
      </p:sp>
      <p:pic>
        <p:nvPicPr>
          <p:cNvPr id="178" name="Google Shape;178;g301de77b006_0_26"/>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79" name="Google Shape;179;g301de77b006_0_26"/>
          <p:cNvSpPr txBox="1"/>
          <p:nvPr/>
        </p:nvSpPr>
        <p:spPr>
          <a:xfrm>
            <a:off x="306050" y="1443325"/>
            <a:ext cx="5589600" cy="383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AU" sz="1850">
                <a:solidFill>
                  <a:srgbClr val="0E0E0E"/>
                </a:solidFill>
              </a:rPr>
              <a:t>Common Time Complexities:</a:t>
            </a:r>
            <a:endParaRPr b="1" sz="1850">
              <a:solidFill>
                <a:srgbClr val="0E0E0E"/>
              </a:solidFill>
            </a:endParaRPr>
          </a:p>
          <a:p>
            <a:pPr indent="0" lvl="0" marL="0" rtl="0" algn="l">
              <a:lnSpc>
                <a:spcPct val="115000"/>
              </a:lnSpc>
              <a:spcBef>
                <a:spcPts val="0"/>
              </a:spcBef>
              <a:spcAft>
                <a:spcPts val="0"/>
              </a:spcAft>
              <a:buNone/>
            </a:pPr>
            <a:r>
              <a:t/>
            </a:r>
            <a:endParaRPr b="1" sz="1850">
              <a:solidFill>
                <a:srgbClr val="0E0E0E"/>
              </a:solidFill>
            </a:endParaRPr>
          </a:p>
          <a:p>
            <a:pPr indent="-365125" lvl="0" marL="457200" rtl="0" algn="l">
              <a:lnSpc>
                <a:spcPct val="115000"/>
              </a:lnSpc>
              <a:spcBef>
                <a:spcPts val="0"/>
              </a:spcBef>
              <a:spcAft>
                <a:spcPts val="0"/>
              </a:spcAft>
              <a:buClr>
                <a:srgbClr val="0E0E0E"/>
              </a:buClr>
              <a:buSzPts val="2150"/>
              <a:buAutoNum type="arabicPeriod"/>
            </a:pPr>
            <a:r>
              <a:rPr b="1" lang="en-AU" sz="2150">
                <a:solidFill>
                  <a:srgbClr val="0E0E0E"/>
                </a:solidFill>
              </a:rPr>
              <a:t>O(1)</a:t>
            </a:r>
            <a:r>
              <a:rPr lang="en-AU" sz="2150">
                <a:solidFill>
                  <a:srgbClr val="0E0E0E"/>
                </a:solidFill>
              </a:rPr>
              <a:t>: Constant time (fastest).</a:t>
            </a:r>
            <a:endParaRPr sz="2150">
              <a:solidFill>
                <a:srgbClr val="0E0E0E"/>
              </a:solidFill>
            </a:endParaRPr>
          </a:p>
          <a:p>
            <a:pPr indent="-365125" lvl="0" marL="457200" rtl="0" algn="l">
              <a:lnSpc>
                <a:spcPct val="115000"/>
              </a:lnSpc>
              <a:spcBef>
                <a:spcPts val="0"/>
              </a:spcBef>
              <a:spcAft>
                <a:spcPts val="0"/>
              </a:spcAft>
              <a:buClr>
                <a:srgbClr val="0E0E0E"/>
              </a:buClr>
              <a:buSzPts val="2150"/>
              <a:buAutoNum type="arabicPeriod"/>
            </a:pPr>
            <a:r>
              <a:rPr b="1" lang="en-AU" sz="2150">
                <a:solidFill>
                  <a:srgbClr val="0E0E0E"/>
                </a:solidFill>
              </a:rPr>
              <a:t>O(log n)</a:t>
            </a:r>
            <a:r>
              <a:rPr lang="en-AU" sz="2150">
                <a:solidFill>
                  <a:srgbClr val="0E0E0E"/>
                </a:solidFill>
              </a:rPr>
              <a:t>: Logarithmic time (e.g., binary search).</a:t>
            </a:r>
            <a:endParaRPr sz="2150">
              <a:solidFill>
                <a:srgbClr val="0E0E0E"/>
              </a:solidFill>
            </a:endParaRPr>
          </a:p>
          <a:p>
            <a:pPr indent="-365125" lvl="0" marL="457200" rtl="0" algn="l">
              <a:lnSpc>
                <a:spcPct val="115000"/>
              </a:lnSpc>
              <a:spcBef>
                <a:spcPts val="0"/>
              </a:spcBef>
              <a:spcAft>
                <a:spcPts val="0"/>
              </a:spcAft>
              <a:buClr>
                <a:srgbClr val="0E0E0E"/>
              </a:buClr>
              <a:buSzPts val="2150"/>
              <a:buAutoNum type="arabicPeriod"/>
            </a:pPr>
            <a:r>
              <a:rPr b="1" lang="en-AU" sz="2150">
                <a:solidFill>
                  <a:srgbClr val="0E0E0E"/>
                </a:solidFill>
              </a:rPr>
              <a:t>O(n)</a:t>
            </a:r>
            <a:r>
              <a:rPr lang="en-AU" sz="2150">
                <a:solidFill>
                  <a:srgbClr val="0E0E0E"/>
                </a:solidFill>
              </a:rPr>
              <a:t>: Linear time (e.g., single loops).</a:t>
            </a:r>
            <a:endParaRPr sz="2150">
              <a:solidFill>
                <a:srgbClr val="0E0E0E"/>
              </a:solidFill>
            </a:endParaRPr>
          </a:p>
          <a:p>
            <a:pPr indent="-365125" lvl="0" marL="457200" rtl="0" algn="l">
              <a:lnSpc>
                <a:spcPct val="115000"/>
              </a:lnSpc>
              <a:spcBef>
                <a:spcPts val="0"/>
              </a:spcBef>
              <a:spcAft>
                <a:spcPts val="0"/>
              </a:spcAft>
              <a:buClr>
                <a:srgbClr val="0E0E0E"/>
              </a:buClr>
              <a:buSzPts val="2150"/>
              <a:buAutoNum type="arabicPeriod"/>
            </a:pPr>
            <a:r>
              <a:rPr b="1" lang="en-AU" sz="2150">
                <a:solidFill>
                  <a:srgbClr val="0E0E0E"/>
                </a:solidFill>
              </a:rPr>
              <a:t>O(n²)</a:t>
            </a:r>
            <a:r>
              <a:rPr lang="en-AU" sz="2150">
                <a:solidFill>
                  <a:srgbClr val="0E0E0E"/>
                </a:solidFill>
              </a:rPr>
              <a:t>: Quadratic time (e.g., nested loops like bubble sort).</a:t>
            </a:r>
            <a:endParaRPr sz="2150">
              <a:solidFill>
                <a:srgbClr val="0E0E0E"/>
              </a:solidFill>
            </a:endParaRPr>
          </a:p>
          <a:p>
            <a:pPr indent="-365125" lvl="0" marL="457200" rtl="0" algn="l">
              <a:lnSpc>
                <a:spcPct val="115000"/>
              </a:lnSpc>
              <a:spcBef>
                <a:spcPts val="0"/>
              </a:spcBef>
              <a:spcAft>
                <a:spcPts val="0"/>
              </a:spcAft>
              <a:buClr>
                <a:srgbClr val="0E0E0E"/>
              </a:buClr>
              <a:buSzPts val="2150"/>
              <a:buAutoNum type="arabicPeriod"/>
            </a:pPr>
            <a:r>
              <a:rPr b="1" lang="en-AU" sz="2150">
                <a:solidFill>
                  <a:srgbClr val="0E0E0E"/>
                </a:solidFill>
              </a:rPr>
              <a:t>O(2ⁿ)</a:t>
            </a:r>
            <a:r>
              <a:rPr lang="en-AU" sz="2150">
                <a:solidFill>
                  <a:srgbClr val="0E0E0E"/>
                </a:solidFill>
              </a:rPr>
              <a:t>: Exponential time (very slow, brute-force).</a:t>
            </a:r>
            <a:endParaRPr b="1" sz="2850">
              <a:solidFill>
                <a:srgbClr val="0E0E0E"/>
              </a:solidFill>
            </a:endParaRPr>
          </a:p>
        </p:txBody>
      </p:sp>
      <p:pic>
        <p:nvPicPr>
          <p:cNvPr id="180" name="Google Shape;180;g301de77b006_0_26"/>
          <p:cNvPicPr preferRelativeResize="0"/>
          <p:nvPr/>
        </p:nvPicPr>
        <p:blipFill>
          <a:blip r:embed="rId6">
            <a:alphaModFix/>
          </a:blip>
          <a:stretch>
            <a:fillRect/>
          </a:stretch>
        </p:blipFill>
        <p:spPr>
          <a:xfrm>
            <a:off x="6189875" y="1063400"/>
            <a:ext cx="5311503" cy="4594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pic>
        <p:nvPicPr>
          <p:cNvPr id="185" name="Google Shape;185;g301de77b006_0_60"/>
          <p:cNvPicPr preferRelativeResize="0"/>
          <p:nvPr/>
        </p:nvPicPr>
        <p:blipFill rotWithShape="1">
          <a:blip r:embed="rId4">
            <a:alphaModFix/>
          </a:blip>
          <a:srcRect b="44137" l="0" r="0" t="44136"/>
          <a:stretch/>
        </p:blipFill>
        <p:spPr>
          <a:xfrm>
            <a:off x="0" y="5962650"/>
            <a:ext cx="12192000" cy="895351"/>
          </a:xfrm>
          <a:prstGeom prst="rect">
            <a:avLst/>
          </a:prstGeom>
          <a:noFill/>
          <a:ln>
            <a:noFill/>
          </a:ln>
        </p:spPr>
      </p:pic>
      <p:sp>
        <p:nvSpPr>
          <p:cNvPr id="186" name="Google Shape;186;g301de77b006_0_60"/>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Leetcode - warmup</a:t>
            </a:r>
            <a:endParaRPr b="1" i="0" sz="4200" u="none" cap="none" strike="noStrike">
              <a:solidFill>
                <a:srgbClr val="000000"/>
              </a:solidFill>
              <a:latin typeface="Arial Narrow"/>
              <a:ea typeface="Arial Narrow"/>
              <a:cs typeface="Arial Narrow"/>
              <a:sym typeface="Arial Narrow"/>
            </a:endParaRPr>
          </a:p>
        </p:txBody>
      </p:sp>
      <p:pic>
        <p:nvPicPr>
          <p:cNvPr id="187" name="Google Shape;187;g301de77b006_0_60"/>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88" name="Google Shape;188;g301de77b006_0_60"/>
          <p:cNvSpPr txBox="1"/>
          <p:nvPr/>
        </p:nvSpPr>
        <p:spPr>
          <a:xfrm>
            <a:off x="317850" y="1316925"/>
            <a:ext cx="11556300" cy="2501100"/>
          </a:xfrm>
          <a:prstGeom prst="rect">
            <a:avLst/>
          </a:prstGeom>
          <a:noFill/>
          <a:ln>
            <a:noFill/>
          </a:ln>
        </p:spPr>
        <p:txBody>
          <a:bodyPr anchorCtr="0" anchor="t" bIns="91425" lIns="91425" spcFirstLastPara="1" rIns="91425" wrap="square" tIns="91425">
            <a:spAutoFit/>
          </a:bodyPr>
          <a:lstStyle/>
          <a:p>
            <a:pPr indent="-365125" lvl="0" marL="457200" rtl="0" algn="l">
              <a:lnSpc>
                <a:spcPct val="150000"/>
              </a:lnSpc>
              <a:spcBef>
                <a:spcPts val="0"/>
              </a:spcBef>
              <a:spcAft>
                <a:spcPts val="0"/>
              </a:spcAft>
              <a:buClr>
                <a:srgbClr val="0E0E0E"/>
              </a:buClr>
              <a:buSzPts val="2150"/>
              <a:buAutoNum type="arabicPeriod"/>
            </a:pPr>
            <a:r>
              <a:rPr lang="en-AU" sz="2150">
                <a:solidFill>
                  <a:srgbClr val="0E0E0E"/>
                </a:solidFill>
              </a:rPr>
              <a:t>Write a Python program that randomly generates m*n integers</a:t>
            </a:r>
            <a:endParaRPr sz="2150">
              <a:solidFill>
                <a:srgbClr val="0E0E0E"/>
              </a:solidFill>
            </a:endParaRPr>
          </a:p>
          <a:p>
            <a:pPr indent="-365125" lvl="0" marL="457200" rtl="0" algn="l">
              <a:lnSpc>
                <a:spcPct val="150000"/>
              </a:lnSpc>
              <a:spcBef>
                <a:spcPts val="0"/>
              </a:spcBef>
              <a:spcAft>
                <a:spcPts val="0"/>
              </a:spcAft>
              <a:buClr>
                <a:srgbClr val="0E0E0E"/>
              </a:buClr>
              <a:buSzPts val="2150"/>
              <a:buAutoNum type="arabicPeriod"/>
            </a:pPr>
            <a:r>
              <a:rPr lang="en-AU" sz="2150">
                <a:solidFill>
                  <a:srgbClr val="0E0E0E"/>
                </a:solidFill>
              </a:rPr>
              <a:t>Sorts the list in non-decreasing order using bubble sort</a:t>
            </a:r>
            <a:endParaRPr sz="2150">
              <a:solidFill>
                <a:srgbClr val="0E0E0E"/>
              </a:solidFill>
            </a:endParaRPr>
          </a:p>
          <a:p>
            <a:pPr indent="-365125" lvl="0" marL="457200" rtl="0" algn="l">
              <a:lnSpc>
                <a:spcPct val="150000"/>
              </a:lnSpc>
              <a:spcBef>
                <a:spcPts val="0"/>
              </a:spcBef>
              <a:spcAft>
                <a:spcPts val="0"/>
              </a:spcAft>
              <a:buClr>
                <a:srgbClr val="0E0E0E"/>
              </a:buClr>
              <a:buSzPts val="2150"/>
              <a:buAutoNum type="arabicPeriod"/>
            </a:pPr>
            <a:r>
              <a:rPr lang="en-AU" sz="2150">
                <a:solidFill>
                  <a:srgbClr val="0E0E0E"/>
                </a:solidFill>
              </a:rPr>
              <a:t>Reshapes it into a 2D matrix:</a:t>
            </a:r>
            <a:endParaRPr sz="2150">
              <a:solidFill>
                <a:srgbClr val="0E0E0E"/>
              </a:solidFill>
            </a:endParaRPr>
          </a:p>
          <a:p>
            <a:pPr indent="-365125" lvl="0" marL="914400" rtl="0" algn="l">
              <a:lnSpc>
                <a:spcPct val="150000"/>
              </a:lnSpc>
              <a:spcBef>
                <a:spcPts val="0"/>
              </a:spcBef>
              <a:spcAft>
                <a:spcPts val="0"/>
              </a:spcAft>
              <a:buClr>
                <a:srgbClr val="0E0E0E"/>
              </a:buClr>
              <a:buSzPts val="2150"/>
              <a:buChar char="●"/>
            </a:pPr>
            <a:r>
              <a:rPr lang="en-AU" sz="2150">
                <a:solidFill>
                  <a:srgbClr val="0E0E0E"/>
                </a:solidFill>
              </a:rPr>
              <a:t>Each row is sorted in non-decreasing order</a:t>
            </a:r>
            <a:endParaRPr sz="2150">
              <a:solidFill>
                <a:srgbClr val="0E0E0E"/>
              </a:solidFill>
            </a:endParaRPr>
          </a:p>
          <a:p>
            <a:pPr indent="-365125" lvl="0" marL="914400" rtl="0" algn="l">
              <a:lnSpc>
                <a:spcPct val="150000"/>
              </a:lnSpc>
              <a:spcBef>
                <a:spcPts val="0"/>
              </a:spcBef>
              <a:spcAft>
                <a:spcPts val="0"/>
              </a:spcAft>
              <a:buClr>
                <a:srgbClr val="0E0E0E"/>
              </a:buClr>
              <a:buSzPts val="2150"/>
              <a:buChar char="●"/>
            </a:pPr>
            <a:r>
              <a:rPr lang="en-AU" sz="2150">
                <a:solidFill>
                  <a:srgbClr val="0E0E0E"/>
                </a:solidFill>
              </a:rPr>
              <a:t>The first element of each row is greater than the last element of the previous row.</a:t>
            </a:r>
            <a:endParaRPr sz="2150">
              <a:solidFill>
                <a:srgbClr val="0E0E0E"/>
              </a:solidFill>
            </a:endParaRPr>
          </a:p>
        </p:txBody>
      </p:sp>
      <p:sp>
        <p:nvSpPr>
          <p:cNvPr id="189" name="Google Shape;189;g301de77b006_0_60"/>
          <p:cNvSpPr txBox="1"/>
          <p:nvPr/>
        </p:nvSpPr>
        <p:spPr>
          <a:xfrm>
            <a:off x="317850" y="4963725"/>
            <a:ext cx="1063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800">
                <a:solidFill>
                  <a:schemeClr val="dk1"/>
                </a:solidFill>
                <a:latin typeface="Calibri"/>
                <a:ea typeface="Calibri"/>
                <a:cs typeface="Calibri"/>
                <a:sym typeface="Calibri"/>
              </a:rPr>
              <a:t>Base Code</a:t>
            </a:r>
            <a:r>
              <a:rPr lang="en-AU" sz="1800">
                <a:solidFill>
                  <a:schemeClr val="dk1"/>
                </a:solidFill>
                <a:latin typeface="Calibri"/>
                <a:ea typeface="Calibri"/>
                <a:cs typeface="Calibri"/>
                <a:sym typeface="Calibri"/>
              </a:rPr>
              <a:t>: </a:t>
            </a:r>
            <a:r>
              <a:rPr lang="en-AU" sz="1800" u="sng">
                <a:solidFill>
                  <a:schemeClr val="hlink"/>
                </a:solidFill>
                <a:latin typeface="Nunito"/>
                <a:ea typeface="Nunito"/>
                <a:cs typeface="Nunito"/>
                <a:sym typeface="Nunito"/>
                <a:hlinkClick r:id="rId6"/>
              </a:rPr>
              <a:t>https://tinyurl.com/FIT9136-PASS</a:t>
            </a:r>
            <a:r>
              <a:rPr lang="en-AU" sz="1800">
                <a:solidFill>
                  <a:schemeClr val="dk1"/>
                </a:solidFill>
                <a:latin typeface="Calibri"/>
                <a:ea typeface="Calibri"/>
                <a:cs typeface="Calibri"/>
                <a:sym typeface="Calibri"/>
              </a:rPr>
              <a:t>/week10/bubble_sort.py</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AU" sz="1800">
                <a:solidFill>
                  <a:schemeClr val="dk1"/>
                </a:solidFill>
                <a:latin typeface="Calibri"/>
                <a:ea typeface="Calibri"/>
                <a:cs typeface="Calibri"/>
                <a:sym typeface="Calibri"/>
              </a:rPr>
              <a:t>Solution</a:t>
            </a:r>
            <a:r>
              <a:rPr lang="en-AU" sz="1800">
                <a:solidFill>
                  <a:schemeClr val="dk1"/>
                </a:solidFill>
                <a:latin typeface="Calibri"/>
                <a:ea typeface="Calibri"/>
                <a:cs typeface="Calibri"/>
                <a:sym typeface="Calibri"/>
              </a:rPr>
              <a:t>: </a:t>
            </a:r>
            <a:r>
              <a:rPr lang="en-AU" sz="1800" u="sng">
                <a:solidFill>
                  <a:schemeClr val="hlink"/>
                </a:solidFill>
                <a:latin typeface="Nunito"/>
                <a:ea typeface="Nunito"/>
                <a:cs typeface="Nunito"/>
                <a:sym typeface="Nunito"/>
                <a:hlinkClick r:id="rId7"/>
              </a:rPr>
              <a:t>https://tinyurl.com/FIT9136-PASS</a:t>
            </a:r>
            <a:r>
              <a:rPr lang="en-AU" sz="1800">
                <a:solidFill>
                  <a:schemeClr val="dk1"/>
                </a:solidFill>
                <a:latin typeface="Calibri"/>
                <a:ea typeface="Calibri"/>
                <a:cs typeface="Calibri"/>
                <a:sym typeface="Calibri"/>
              </a:rPr>
              <a:t>/week10/solution/bubble_sort_solution.py</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